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144" r:id="rId2"/>
    <p:sldId id="1077" r:id="rId3"/>
    <p:sldId id="971" r:id="rId4"/>
    <p:sldId id="1078" r:id="rId5"/>
    <p:sldId id="1080" r:id="rId6"/>
    <p:sldId id="1079" r:id="rId7"/>
    <p:sldId id="1081" r:id="rId8"/>
    <p:sldId id="1082" r:id="rId9"/>
    <p:sldId id="1088" r:id="rId10"/>
    <p:sldId id="1083" r:id="rId11"/>
    <p:sldId id="1084" r:id="rId12"/>
    <p:sldId id="1085" r:id="rId13"/>
    <p:sldId id="1087" r:id="rId14"/>
    <p:sldId id="1086" r:id="rId15"/>
    <p:sldId id="1089" r:id="rId16"/>
    <p:sldId id="1090" r:id="rId17"/>
    <p:sldId id="1091" r:id="rId18"/>
    <p:sldId id="1093" r:id="rId19"/>
    <p:sldId id="1092" r:id="rId20"/>
    <p:sldId id="1094" r:id="rId21"/>
    <p:sldId id="1095" r:id="rId22"/>
    <p:sldId id="1096" r:id="rId23"/>
    <p:sldId id="1098" r:id="rId24"/>
    <p:sldId id="1112" r:id="rId25"/>
    <p:sldId id="1113" r:id="rId26"/>
    <p:sldId id="1114" r:id="rId27"/>
    <p:sldId id="972" r:id="rId28"/>
    <p:sldId id="1116" r:id="rId29"/>
    <p:sldId id="1117" r:id="rId30"/>
    <p:sldId id="1118" r:id="rId31"/>
    <p:sldId id="1120" r:id="rId32"/>
    <p:sldId id="1122" r:id="rId33"/>
    <p:sldId id="1121" r:id="rId34"/>
    <p:sldId id="1123" r:id="rId35"/>
    <p:sldId id="1124" r:id="rId36"/>
    <p:sldId id="1126" r:id="rId37"/>
    <p:sldId id="1125" r:id="rId38"/>
    <p:sldId id="1128" r:id="rId39"/>
    <p:sldId id="1127" r:id="rId40"/>
    <p:sldId id="1130" r:id="rId41"/>
    <p:sldId id="1129" r:id="rId42"/>
    <p:sldId id="976" r:id="rId43"/>
    <p:sldId id="1132" r:id="rId44"/>
    <p:sldId id="1133" r:id="rId45"/>
    <p:sldId id="1134" r:id="rId46"/>
    <p:sldId id="1135" r:id="rId47"/>
    <p:sldId id="1137" r:id="rId48"/>
    <p:sldId id="1138" r:id="rId49"/>
    <p:sldId id="1142" r:id="rId50"/>
    <p:sldId id="1143" r:id="rId51"/>
    <p:sldId id="1136" r:id="rId52"/>
    <p:sldId id="977" r:id="rId53"/>
    <p:sldId id="259" r:id="rId54"/>
  </p:sldIdLst>
  <p:sldSz cx="36576000" cy="20574000"/>
  <p:notesSz cx="6858000" cy="9144000"/>
  <p:custDataLst>
    <p:tags r:id="rId57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783" y="75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 flipV="1">
            <a:off x="2133598" y="18935700"/>
            <a:ext cx="32613601" cy="67286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mgur.com/a/Hqolp#NKsFHJb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48.png"/><Relationship Id="rId7" Type="http://schemas.openxmlformats.org/officeDocument/2006/relationships/image" Target="../media/image35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7.png"/><Relationship Id="rId10" Type="http://schemas.openxmlformats.org/officeDocument/2006/relationships/image" Target="../media/image361.png"/><Relationship Id="rId4" Type="http://schemas.openxmlformats.org/officeDocument/2006/relationships/image" Target="../media/image356.png"/><Relationship Id="rId9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ray.io/en/latest/_images/tun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6.png"/><Relationship Id="rId12" Type="http://schemas.openxmlformats.org/officeDocument/2006/relationships/image" Target="../media/image32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hyperlink" Target="https://www.coursera.org/learn/neural-networks/home/welc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hyperlink" Target="https://www.coursera.org/learn/neural-networks/home/welc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RMSProp</a:t>
            </a:r>
            <a:r>
              <a:rPr lang="en-US" sz="10700" dirty="0"/>
              <a:t> : adaptive learning with gradient magnitude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5448358E-2967-4526-A365-06A257F0C1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92" y="4433725"/>
            <a:ext cx="16196308" cy="125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D8938B-5561-4C4D-8C67-160C4F1EE857}"/>
              </a:ext>
            </a:extLst>
          </p:cNvPr>
          <p:cNvSpPr/>
          <p:nvPr/>
        </p:nvSpPr>
        <p:spPr>
          <a:xfrm>
            <a:off x="3098796" y="17492996"/>
            <a:ext cx="105915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ohne"/>
                <a:hlinkClick r:id="rId3"/>
              </a:rPr>
              <a:t>https://imgur.com/a/Hqolp#NKsFHJb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F9648-7CD9-4F8B-ACFD-DB5969F3FE0C}"/>
              </a:ext>
            </a:extLst>
          </p:cNvPr>
          <p:cNvSpPr txBox="1"/>
          <p:nvPr/>
        </p:nvSpPr>
        <p:spPr>
          <a:xfrm>
            <a:off x="20916900" y="7246620"/>
            <a:ext cx="150190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SGD progresses slowly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Momentum and </a:t>
            </a:r>
            <a:r>
              <a:rPr lang="en-US" sz="7200" dirty="0" err="1"/>
              <a:t>Nesterov</a:t>
            </a:r>
            <a:r>
              <a:rPr lang="en-US" sz="7200" dirty="0"/>
              <a:t> Momentum </a:t>
            </a:r>
            <a:r>
              <a:rPr lang="en-US" sz="7200" b="1" dirty="0"/>
              <a:t>took detour </a:t>
            </a:r>
            <a:r>
              <a:rPr lang="en-US" sz="7200" dirty="0"/>
              <a:t>along large gradient direction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RMSprop</a:t>
            </a:r>
            <a:r>
              <a:rPr lang="en-US" sz="7200" dirty="0"/>
              <a:t> </a:t>
            </a:r>
            <a:r>
              <a:rPr lang="en-US" sz="7200" b="1" dirty="0"/>
              <a:t>avoids detour</a:t>
            </a:r>
          </a:p>
        </p:txBody>
      </p:sp>
    </p:spTree>
    <p:extLst>
      <p:ext uri="{BB962C8B-B14F-4D97-AF65-F5344CB8AC3E}">
        <p14:creationId xmlns:p14="http://schemas.microsoft.com/office/powerpoint/2010/main" val="268648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ACF0C0-E87D-4E7D-B958-A7E93603A19C}"/>
                  </a:ext>
                </a:extLst>
              </p:cNvPr>
              <p:cNvSpPr/>
              <p:nvPr/>
            </p:nvSpPr>
            <p:spPr>
              <a:xfrm>
                <a:off x="4609585" y="5644013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ACF0C0-E87D-4E7D-B958-A7E93603A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585" y="5644013"/>
                <a:ext cx="6042488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A9587E-D3F1-41C9-966B-AFC8F9D085ED}"/>
                  </a:ext>
                </a:extLst>
              </p:cNvPr>
              <p:cNvSpPr/>
              <p:nvPr/>
            </p:nvSpPr>
            <p:spPr>
              <a:xfrm>
                <a:off x="13645533" y="5817794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A9587E-D3F1-41C9-966B-AFC8F9D08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533" y="5817794"/>
                <a:ext cx="9662582" cy="1417055"/>
              </a:xfrm>
              <a:prstGeom prst="rect">
                <a:avLst/>
              </a:prstGeom>
              <a:blipFill>
                <a:blip r:embed="rId3"/>
                <a:stretch>
                  <a:fillRect r="-2333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9F95B4-FBB7-464A-8937-AD5BB1EC462A}"/>
              </a:ext>
            </a:extLst>
          </p:cNvPr>
          <p:cNvCxnSpPr/>
          <p:nvPr/>
        </p:nvCxnSpPr>
        <p:spPr>
          <a:xfrm>
            <a:off x="6498077" y="5116749"/>
            <a:ext cx="933855" cy="8949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D81B8E-2116-45C7-B0AE-AD71C9CAD37C}"/>
              </a:ext>
            </a:extLst>
          </p:cNvPr>
          <p:cNvCxnSpPr>
            <a:cxnSpLocks/>
          </p:cNvCxnSpPr>
          <p:nvPr/>
        </p:nvCxnSpPr>
        <p:spPr>
          <a:xfrm flipH="1">
            <a:off x="16537021" y="4922849"/>
            <a:ext cx="1078311" cy="8949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9902758" y="875008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8750086"/>
                <a:ext cx="8785034" cy="1812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9902758" y="1053672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10536723"/>
                <a:ext cx="10970567" cy="1812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21628921" y="973731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23929399" y="927564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21628921" y="1139083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23929399" y="1092917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9902758" y="12987856"/>
                <a:ext cx="10093469" cy="171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58" y="12987856"/>
                <a:ext cx="10093469" cy="1712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21628921" y="1372547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23929399" y="13263813"/>
            <a:ext cx="8385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gradient momentum scaled by element-wise 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55919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14035023" y="845449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16335501" y="799282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14035023" y="1010801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16335501" y="964635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2308860" y="11705036"/>
                <a:ext cx="10093469" cy="171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1705036"/>
                <a:ext cx="10093469" cy="1712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14035023" y="1244265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16335501" y="11980993"/>
            <a:ext cx="838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inverse 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/>
              <p:nvPr/>
            </p:nvSpPr>
            <p:spPr>
              <a:xfrm>
                <a:off x="2445147" y="15976165"/>
                <a:ext cx="122831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=0.999,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𝑒𝑝𝑠𝑖𝑙𝑜𝑛</m:t>
                    </m:r>
                  </m:oMath>
                </a14:m>
                <a:r>
                  <a:rPr lang="en-US" dirty="0"/>
                  <a:t>=1e-7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147" y="15976165"/>
                <a:ext cx="12283106" cy="923330"/>
              </a:xfrm>
              <a:prstGeom prst="rect">
                <a:avLst/>
              </a:prstGeom>
              <a:blipFill>
                <a:blip r:embed="rId5"/>
                <a:stretch>
                  <a:fillRect l="-2630" t="-18543" r="-1836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76055C-8EFD-44EB-A6F1-B7CA6AD8B6F6}"/>
                  </a:ext>
                </a:extLst>
              </p:cNvPr>
              <p:cNvSpPr txBox="1"/>
              <p:nvPr/>
            </p:nvSpPr>
            <p:spPr>
              <a:xfrm>
                <a:off x="23715869" y="5348454"/>
                <a:ext cx="11384735" cy="3979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t is small, e.g. at the first step,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𝑒𝑝𝑠𝑖𝑙𝑜𝑛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0.9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1−0.999)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=3.162 </a:t>
                </a:r>
              </a:p>
              <a:p>
                <a:r>
                  <a:rPr lang="en-US" dirty="0"/>
                  <a:t>a big number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76055C-8EFD-44EB-A6F1-B7CA6AD8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5869" y="5348454"/>
                <a:ext cx="11384735" cy="3979423"/>
              </a:xfrm>
              <a:prstGeom prst="rect">
                <a:avLst/>
              </a:prstGeom>
              <a:blipFill>
                <a:blip r:embed="rId6"/>
                <a:stretch>
                  <a:fillRect l="-2837" t="-4288" r="-1606" b="-8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A944B-6CA4-46B3-854C-7CA5AD623348}"/>
                  </a:ext>
                </a:extLst>
              </p:cNvPr>
              <p:cNvSpPr/>
              <p:nvPr/>
            </p:nvSpPr>
            <p:spPr>
              <a:xfrm>
                <a:off x="25342028" y="9913070"/>
                <a:ext cx="8132419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9A944B-6CA4-46B3-854C-7CA5AD62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028" y="9913070"/>
                <a:ext cx="8132419" cy="14170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  <a:blipFill>
                <a:blip r:embed="rId8"/>
                <a:stretch>
                  <a:fillRect t="-18543" r="-836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/>
              <p:nvPr/>
            </p:nvSpPr>
            <p:spPr>
              <a:xfrm>
                <a:off x="24058608" y="11464241"/>
                <a:ext cx="10177338" cy="342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608" y="11464241"/>
                <a:ext cx="10177338" cy="3420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14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Momentum</a:t>
            </a:r>
            <a:r>
              <a:rPr lang="en-US" dirty="0"/>
              <a:t> with </a:t>
            </a:r>
            <a:r>
              <a:rPr lang="en-US" u="sng" dirty="0"/>
              <a:t>gradient magnitude adapted 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/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8157A8-21E4-4426-91C9-CB5C8898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7467266"/>
                <a:ext cx="8785034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/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5B84CA-8A59-425C-B0D3-626F6D36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253903"/>
                <a:ext cx="10970567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6A3FE-A2A9-44B7-ACC9-5ECD57244DEB}"/>
              </a:ext>
            </a:extLst>
          </p:cNvPr>
          <p:cNvCxnSpPr>
            <a:cxnSpLocks/>
          </p:cNvCxnSpPr>
          <p:nvPr/>
        </p:nvCxnSpPr>
        <p:spPr>
          <a:xfrm flipH="1">
            <a:off x="14035023" y="8454493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C9DBDF-0082-487F-9F8F-73A6EAEAC0A9}"/>
              </a:ext>
            </a:extLst>
          </p:cNvPr>
          <p:cNvSpPr txBox="1"/>
          <p:nvPr/>
        </p:nvSpPr>
        <p:spPr>
          <a:xfrm>
            <a:off x="16335501" y="7992828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Momentum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007B3A-FF8B-4973-A1E2-6D559B4D3D86}"/>
              </a:ext>
            </a:extLst>
          </p:cNvPr>
          <p:cNvCxnSpPr>
            <a:cxnSpLocks/>
          </p:cNvCxnSpPr>
          <p:nvPr/>
        </p:nvCxnSpPr>
        <p:spPr>
          <a:xfrm flipH="1">
            <a:off x="14035023" y="10108019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896F2-61D9-417D-8F1A-D62CBBB8A13D}"/>
              </a:ext>
            </a:extLst>
          </p:cNvPr>
          <p:cNvSpPr txBox="1"/>
          <p:nvPr/>
        </p:nvSpPr>
        <p:spPr>
          <a:xfrm>
            <a:off x="16335501" y="9646354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/>
              <p:nvPr/>
            </p:nvSpPr>
            <p:spPr>
              <a:xfrm>
                <a:off x="2377597" y="13824806"/>
                <a:ext cx="10332508" cy="2065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𝑒𝑝𝑠𝑖𝑙𝑜𝑛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F941E1-7022-412E-9197-2614B05B2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97" y="13824806"/>
                <a:ext cx="10332508" cy="2065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DEC60D-04A0-418B-B5E6-7A032EF7C0E0}"/>
              </a:ext>
            </a:extLst>
          </p:cNvPr>
          <p:cNvCxnSpPr>
            <a:cxnSpLocks/>
          </p:cNvCxnSpPr>
          <p:nvPr/>
        </p:nvCxnSpPr>
        <p:spPr>
          <a:xfrm flipH="1">
            <a:off x="14103760" y="14562428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F271B0-4094-4039-A5B3-072E22000B89}"/>
              </a:ext>
            </a:extLst>
          </p:cNvPr>
          <p:cNvSpPr txBox="1"/>
          <p:nvPr/>
        </p:nvSpPr>
        <p:spPr>
          <a:xfrm>
            <a:off x="16404238" y="14100763"/>
            <a:ext cx="8385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weighted by inverse gradient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/>
              <p:nvPr/>
            </p:nvSpPr>
            <p:spPr>
              <a:xfrm>
                <a:off x="2308860" y="17046951"/>
                <a:ext cx="122831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Often,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=0.999,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𝑒𝑝𝑠𝑖𝑙𝑜𝑛</m:t>
                    </m:r>
                  </m:oMath>
                </a14:m>
                <a:r>
                  <a:rPr lang="en-US" dirty="0"/>
                  <a:t>=1e-7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2FFEE9-2EB8-4570-851E-131B080F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7046951"/>
                <a:ext cx="12283106" cy="923330"/>
              </a:xfrm>
              <a:prstGeom prst="rect">
                <a:avLst/>
              </a:prstGeom>
              <a:blipFill>
                <a:blip r:embed="rId5"/>
                <a:stretch>
                  <a:fillRect l="-2680" t="-18421" r="-1787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15" y="6710646"/>
                <a:ext cx="3574761" cy="923330"/>
              </a:xfrm>
              <a:prstGeom prst="rect">
                <a:avLst/>
              </a:prstGeom>
              <a:blipFill>
                <a:blip r:embed="rId6"/>
                <a:stretch>
                  <a:fillRect t="-18543" r="-836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/>
              <p:nvPr/>
            </p:nvSpPr>
            <p:spPr>
              <a:xfrm>
                <a:off x="25031374" y="5628145"/>
                <a:ext cx="10177338" cy="3420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A840DC-E063-43B8-BBEE-6F4D1765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374" y="5628145"/>
                <a:ext cx="10177338" cy="3420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C40E79-C39F-48FF-B3E3-8B572D13A229}"/>
                  </a:ext>
                </a:extLst>
              </p:cNvPr>
              <p:cNvSpPr/>
              <p:nvPr/>
            </p:nvSpPr>
            <p:spPr>
              <a:xfrm>
                <a:off x="2483748" y="11423446"/>
                <a:ext cx="4940583" cy="1722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C40E79-C39F-48FF-B3E3-8B572D13A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48" y="11423446"/>
                <a:ext cx="4940583" cy="1722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B2ACE-1FF0-42C9-A459-9C6CBE787DED}"/>
                  </a:ext>
                </a:extLst>
              </p:cNvPr>
              <p:cNvSpPr/>
              <p:nvPr/>
            </p:nvSpPr>
            <p:spPr>
              <a:xfrm>
                <a:off x="8125790" y="11423446"/>
                <a:ext cx="4712957" cy="1722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9B2ACE-1FF0-42C9-A459-9C6CBE787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790" y="11423446"/>
                <a:ext cx="4712957" cy="1722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AC4BD1-54EB-4CBB-ADE1-2E3A7D3B9CB2}"/>
              </a:ext>
            </a:extLst>
          </p:cNvPr>
          <p:cNvCxnSpPr>
            <a:cxnSpLocks/>
          </p:cNvCxnSpPr>
          <p:nvPr/>
        </p:nvCxnSpPr>
        <p:spPr>
          <a:xfrm flipH="1">
            <a:off x="14035023" y="12315100"/>
            <a:ext cx="167919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14D9B7-C8DD-411A-975C-8C53CAC9B145}"/>
              </a:ext>
            </a:extLst>
          </p:cNvPr>
          <p:cNvSpPr txBox="1"/>
          <p:nvPr/>
        </p:nvSpPr>
        <p:spPr>
          <a:xfrm>
            <a:off x="16335501" y="11853435"/>
            <a:ext cx="838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D4646-B23E-4AA3-803C-46907639E69A}"/>
                  </a:ext>
                </a:extLst>
              </p:cNvPr>
              <p:cNvSpPr txBox="1"/>
              <p:nvPr/>
            </p:nvSpPr>
            <p:spPr>
              <a:xfrm>
                <a:off x="24241328" y="10827873"/>
                <a:ext cx="123346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/>
                  <a:t>Default optimization method </a:t>
                </a:r>
                <a:r>
                  <a:rPr lang="en-US" dirty="0"/>
                  <a:t>to try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1e-3 or 5e-4 or 1e-4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1D4646-B23E-4AA3-803C-46907639E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328" y="10827873"/>
                <a:ext cx="12334672" cy="2585323"/>
              </a:xfrm>
              <a:prstGeom prst="rect">
                <a:avLst/>
              </a:prstGeom>
              <a:blipFill>
                <a:blip r:embed="rId10"/>
                <a:stretch>
                  <a:fillRect l="-2422" t="-6604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ADAM, </a:t>
            </a:r>
            <a:r>
              <a:rPr lang="en-US" sz="10700" i="1" dirty="0"/>
              <a:t>adaptive moment estimation</a:t>
            </a:r>
            <a:r>
              <a:rPr lang="en-US" sz="10700" dirty="0"/>
              <a:t> : best of two worlds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66119-E1B8-4E4C-A50B-4CEAB4BD43E5}"/>
              </a:ext>
            </a:extLst>
          </p:cNvPr>
          <p:cNvSpPr/>
          <p:nvPr/>
        </p:nvSpPr>
        <p:spPr>
          <a:xfrm>
            <a:off x="2308860" y="18047998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 err="1"/>
              <a:t>Kingma</a:t>
            </a:r>
            <a:r>
              <a:rPr lang="en-US" sz="4000" dirty="0"/>
              <a:t> and Ba, “Adam: A method for stochastic optimization”, ICLR 2015</a:t>
            </a:r>
          </a:p>
        </p:txBody>
      </p:sp>
      <p:pic>
        <p:nvPicPr>
          <p:cNvPr id="3074" name="Picture 2" descr="Comparison between Adam and other optimizers">
            <a:extLst>
              <a:ext uri="{FF2B5EF4-FFF2-40B4-BE49-F238E27FC236}">
                <a16:creationId xmlns:a16="http://schemas.microsoft.com/office/drawing/2014/main" id="{065C08D8-995D-40BC-B352-0630F501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855" y="3594346"/>
            <a:ext cx="13332225" cy="130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E0395-B2F0-4D8E-9027-1ED78A3D3097}"/>
              </a:ext>
            </a:extLst>
          </p:cNvPr>
          <p:cNvSpPr/>
          <p:nvPr/>
        </p:nvSpPr>
        <p:spPr>
          <a:xfrm>
            <a:off x="19471562" y="18071309"/>
            <a:ext cx="9453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https://www.fast.ai/2018/07/02/adam-weight-decay/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70467-733E-4FB4-8B92-37FDE237E683}"/>
              </a:ext>
            </a:extLst>
          </p:cNvPr>
          <p:cNvSpPr/>
          <p:nvPr/>
        </p:nvSpPr>
        <p:spPr>
          <a:xfrm>
            <a:off x="18443643" y="1730186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https://bl.ocks.org/EmilienDupont/aaf429be5705b219aaaf8d691e27ca87</a:t>
            </a:r>
          </a:p>
        </p:txBody>
      </p:sp>
    </p:spTree>
    <p:extLst>
      <p:ext uri="{BB962C8B-B14F-4D97-AF65-F5344CB8AC3E}">
        <p14:creationId xmlns:p14="http://schemas.microsoft.com/office/powerpoint/2010/main" val="212820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First-order methods : Use gradient information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0F910E3-CCFF-419B-BB1D-994EA90C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403549"/>
              </p:ext>
            </p:extLst>
          </p:nvPr>
        </p:nvGraphicFramePr>
        <p:xfrm>
          <a:off x="1930396" y="3566160"/>
          <a:ext cx="34335720" cy="1533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2520">
                  <a:extLst>
                    <a:ext uri="{9D8B030D-6E8A-4147-A177-3AD203B41FA5}">
                      <a16:colId xmlns:a16="http://schemas.microsoft.com/office/drawing/2014/main" val="1893111387"/>
                    </a:ext>
                  </a:extLst>
                </a:gridCol>
                <a:gridCol w="14157960">
                  <a:extLst>
                    <a:ext uri="{9D8B030D-6E8A-4147-A177-3AD203B41FA5}">
                      <a16:colId xmlns:a16="http://schemas.microsoft.com/office/drawing/2014/main" val="2465596559"/>
                    </a:ext>
                  </a:extLst>
                </a:gridCol>
                <a:gridCol w="11445240">
                  <a:extLst>
                    <a:ext uri="{9D8B030D-6E8A-4147-A177-3AD203B41FA5}">
                      <a16:colId xmlns:a16="http://schemas.microsoft.com/office/drawing/2014/main" val="295807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Gradient descent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Guarantee to converge to a local minima; global minima if convex loss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evaluate on entire training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52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SGD, Mini-batch SGD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Fast for each iteration to evaluate a batch of 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Harder to tune learning rate; larger the batch, higher the learning rate; noisy trajectory to convergence; can be stuck at saddle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82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SGD Momentum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Use accumulated gradient to accelerate updates if gradient direction remains unchanged; to slow updates if gradient direction rapidly changes; help jump out local minima; less noisy convergence trajectory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carefully choose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29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 err="1"/>
                        <a:t>Nesterov</a:t>
                      </a:r>
                      <a:r>
                        <a:rPr lang="en-US" sz="4400" dirty="0"/>
                        <a:t> SGD Momentum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Look forward to compute gradient after applying the momentum velocity; can help if momentum points to wrong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Need to tune learning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98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RMSProp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Moving averaged gradient magnitude; tune learning rate for each parameter with its accumulated historical magnitude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Slower convergence, compared to SGD, in general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442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AdaGrad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Accumulated gradient history, without moving averaging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With more iteration, updates get smaller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37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AdaDelta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Further replace learning rate by moving average of previous gradient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Smaller updates near local minima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6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“Best of two world”, having momentum and adaptive 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Require some more hyperparameter tuning to achieve best convergence*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6177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D14A8FC-879A-4999-8F05-E7A65890CC65}"/>
              </a:ext>
            </a:extLst>
          </p:cNvPr>
          <p:cNvSpPr/>
          <p:nvPr/>
        </p:nvSpPr>
        <p:spPr>
          <a:xfrm>
            <a:off x="4742912" y="19255085"/>
            <a:ext cx="13179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*https://www.fast.ai/2018/07/02/adam-weight-decay/</a:t>
            </a:r>
          </a:p>
        </p:txBody>
      </p:sp>
    </p:spTree>
    <p:extLst>
      <p:ext uri="{BB962C8B-B14F-4D97-AF65-F5344CB8AC3E}">
        <p14:creationId xmlns:p14="http://schemas.microsoft.com/office/powerpoint/2010/main" val="13487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Use the Hessian matrix of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961099"/>
                <a:ext cx="24882517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961099"/>
                <a:ext cx="24882517" cy="164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267196" y="7883201"/>
                <a:ext cx="14219277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Nx1 vector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dirty="0"/>
                  <a:t>: gradient of loss function f , Nx1 vector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7883201"/>
                <a:ext cx="14219277" cy="1754326"/>
              </a:xfrm>
              <a:prstGeom prst="rect">
                <a:avLst/>
              </a:prstGeom>
              <a:blipFill>
                <a:blip r:embed="rId3"/>
                <a:stretch>
                  <a:fillRect t="-9722" r="-1329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E76EA2-6448-4A8A-87EB-04567DB08808}"/>
                  </a:ext>
                </a:extLst>
              </p:cNvPr>
              <p:cNvSpPr/>
              <p:nvPr/>
            </p:nvSpPr>
            <p:spPr>
              <a:xfrm>
                <a:off x="4267196" y="11035962"/>
                <a:ext cx="11908901" cy="4661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E76EA2-6448-4A8A-87EB-04567DB08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1035962"/>
                <a:ext cx="11908901" cy="4661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229DA1-BB1B-48C6-B7FA-B91B118A3BF9}"/>
              </a:ext>
            </a:extLst>
          </p:cNvPr>
          <p:cNvSpPr txBox="1"/>
          <p:nvPr/>
        </p:nvSpPr>
        <p:spPr>
          <a:xfrm>
            <a:off x="17807940" y="12996549"/>
            <a:ext cx="185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Hessian matrix, 2</a:t>
            </a:r>
            <a:r>
              <a:rPr lang="en-US" baseline="30000" dirty="0"/>
              <a:t>nd</a:t>
            </a:r>
            <a:r>
              <a:rPr lang="en-US" dirty="0"/>
              <a:t> order derivatives of loss f</a:t>
            </a:r>
          </a:p>
        </p:txBody>
      </p:sp>
    </p:spTree>
    <p:extLst>
      <p:ext uri="{BB962C8B-B14F-4D97-AF65-F5344CB8AC3E}">
        <p14:creationId xmlns:p14="http://schemas.microsoft.com/office/powerpoint/2010/main" val="147504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</a:t>
            </a:r>
            <a:r>
              <a:rPr lang="en-US" u="sng" dirty="0"/>
              <a:t>Use the Hessian matrix of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961099"/>
                <a:ext cx="24518186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961099"/>
                <a:ext cx="24518186" cy="164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489955" y="7741883"/>
                <a:ext cx="1699952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We want </a:t>
                </a:r>
                <a:r>
                  <a:rPr lang="en-US" dirty="0" err="1">
                    <a:latin typeface="+mj-lt"/>
                  </a:rPr>
                  <a:t>t</a:t>
                </a:r>
                <a:r>
                  <a:rPr lang="en-US" dirty="0">
                    <a:latin typeface="+mj-lt"/>
                  </a:rPr>
                  <a:t>o find what the next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is. </a:t>
                </a:r>
              </a:p>
              <a:p>
                <a:r>
                  <a:rPr lang="en-US" dirty="0">
                    <a:latin typeface="+mj-lt"/>
                  </a:rPr>
                  <a:t>So take derivate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set the derivative to zero: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55" y="7741883"/>
                <a:ext cx="16999525" cy="1754326"/>
              </a:xfrm>
              <a:prstGeom prst="rect">
                <a:avLst/>
              </a:prstGeom>
              <a:blipFill>
                <a:blip r:embed="rId3"/>
                <a:stretch>
                  <a:fillRect l="-1937" t="-9722" r="-1040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8DB7DE-C2D9-4C6B-8D00-8D7CDFD8764C}"/>
                  </a:ext>
                </a:extLst>
              </p:cNvPr>
              <p:cNvSpPr/>
              <p:nvPr/>
            </p:nvSpPr>
            <p:spPr>
              <a:xfrm>
                <a:off x="4450076" y="9911486"/>
                <a:ext cx="10841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8DB7DE-C2D9-4C6B-8D00-8D7CDFD8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9911486"/>
                <a:ext cx="108413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5377C5-3AD7-4FFD-A483-D5C995D28CB5}"/>
                  </a:ext>
                </a:extLst>
              </p:cNvPr>
              <p:cNvSpPr/>
              <p:nvPr/>
            </p:nvSpPr>
            <p:spPr>
              <a:xfrm>
                <a:off x="4450076" y="11444536"/>
                <a:ext cx="974542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5377C5-3AD7-4FFD-A483-D5C995D28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11444536"/>
                <a:ext cx="974542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A58FD6-95B6-405C-8774-54F6EFC14FB1}"/>
              </a:ext>
            </a:extLst>
          </p:cNvPr>
          <p:cNvSpPr txBox="1"/>
          <p:nvPr/>
        </p:nvSpPr>
        <p:spPr>
          <a:xfrm>
            <a:off x="4777740" y="13098780"/>
            <a:ext cx="11932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can compute the inverse of the hessian matrix, then we can get to the minima in one update.</a:t>
            </a:r>
          </a:p>
          <a:p>
            <a:endParaRPr lang="en-US" dirty="0"/>
          </a:p>
          <a:p>
            <a:r>
              <a:rPr lang="en-US" dirty="0"/>
              <a:t>For a quadratic function, find minimal in one step.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0B4DE5-3746-49B3-8A56-0ABEA9B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639" y="9729573"/>
            <a:ext cx="15696081" cy="8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4B244-4390-4FE5-B2CC-1AEC37375962}"/>
              </a:ext>
            </a:extLst>
          </p:cNvPr>
          <p:cNvCxnSpPr>
            <a:cxnSpLocks/>
          </p:cNvCxnSpPr>
          <p:nvPr/>
        </p:nvCxnSpPr>
        <p:spPr>
          <a:xfrm flipH="1">
            <a:off x="23705820" y="13373100"/>
            <a:ext cx="2697480" cy="3063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/>
              <p:nvPr/>
            </p:nvSpPr>
            <p:spPr>
              <a:xfrm>
                <a:off x="21489480" y="13915471"/>
                <a:ext cx="4052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480" y="13915471"/>
                <a:ext cx="405219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08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Does not work for deep learning, due to large number of parameters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0B4DE5-3746-49B3-8A56-0ABEA9B8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19" y="6810598"/>
            <a:ext cx="15696081" cy="8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4B244-4390-4FE5-B2CC-1AEC37375962}"/>
              </a:ext>
            </a:extLst>
          </p:cNvPr>
          <p:cNvCxnSpPr>
            <a:cxnSpLocks/>
          </p:cNvCxnSpPr>
          <p:nvPr/>
        </p:nvCxnSpPr>
        <p:spPr>
          <a:xfrm flipH="1">
            <a:off x="23202900" y="10454125"/>
            <a:ext cx="2697480" cy="3063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/>
              <p:nvPr/>
            </p:nvSpPr>
            <p:spPr>
              <a:xfrm>
                <a:off x="20986560" y="10996496"/>
                <a:ext cx="40521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87B2B6-0EF3-4FA3-ACBF-16E7E1039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560" y="10996496"/>
                <a:ext cx="40521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DF5BC8-C744-4358-983B-518379EF3709}"/>
                  </a:ext>
                </a:extLst>
              </p:cNvPr>
              <p:cNvSpPr/>
              <p:nvPr/>
            </p:nvSpPr>
            <p:spPr>
              <a:xfrm>
                <a:off x="2964865" y="9107880"/>
                <a:ext cx="13620604" cy="4661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DF5BC8-C744-4358-983B-518379EF3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65" y="9107880"/>
                <a:ext cx="13620604" cy="4661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654A3A-835F-4A81-A775-3A413F43D498}"/>
              </a:ext>
            </a:extLst>
          </p:cNvPr>
          <p:cNvSpPr txBox="1"/>
          <p:nvPr/>
        </p:nvSpPr>
        <p:spPr>
          <a:xfrm>
            <a:off x="5572394" y="15131620"/>
            <a:ext cx="1131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invert a </a:t>
            </a:r>
            <a:r>
              <a:rPr lang="en-US" dirty="0" err="1"/>
              <a:t>NxN</a:t>
            </a:r>
            <a:r>
              <a:rPr lang="en-US" dirty="0"/>
              <a:t> dense matrix</a:t>
            </a:r>
          </a:p>
        </p:txBody>
      </p:sp>
    </p:spTree>
    <p:extLst>
      <p:ext uri="{BB962C8B-B14F-4D97-AF65-F5344CB8AC3E}">
        <p14:creationId xmlns:p14="http://schemas.microsoft.com/office/powerpoint/2010/main" val="46231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Quasi-Newton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</a:t>
                </a:r>
                <a:r>
                  <a:rPr lang="en-US" u="sng" dirty="0"/>
                  <a:t>Approximate Hessian matrix from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u="sng" dirty="0"/>
                  <a:t>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blipFill>
                <a:blip r:embed="rId2"/>
                <a:stretch>
                  <a:fillRect l="-1043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/>
              <p:nvPr/>
            </p:nvSpPr>
            <p:spPr>
              <a:xfrm>
                <a:off x="4267196" y="5297465"/>
                <a:ext cx="24518186" cy="16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7AD030-D2A8-486A-A8D0-7A09BE9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5297465"/>
                <a:ext cx="24518186" cy="164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/>
              <p:nvPr/>
            </p:nvSpPr>
            <p:spPr>
              <a:xfrm>
                <a:off x="4267196" y="7406394"/>
                <a:ext cx="2105191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+mj-lt"/>
                  </a:rPr>
                  <a:t>We want to approximate the hessian matrix, take derivative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: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2448A2-EBA4-4835-A01C-57927F258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7406394"/>
                <a:ext cx="21051917" cy="923330"/>
              </a:xfrm>
              <a:prstGeom prst="rect">
                <a:avLst/>
              </a:prstGeom>
              <a:blipFill>
                <a:blip r:embed="rId4"/>
                <a:stretch>
                  <a:fillRect l="-1535" t="-18543" r="-579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6B885D-4929-49C4-9843-D3C7B2284BB6}"/>
                  </a:ext>
                </a:extLst>
              </p:cNvPr>
              <p:cNvSpPr/>
              <p:nvPr/>
            </p:nvSpPr>
            <p:spPr>
              <a:xfrm>
                <a:off x="4450076" y="8591141"/>
                <a:ext cx="1302234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6B885D-4929-49C4-9843-D3C7B2284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6" y="8591141"/>
                <a:ext cx="13022347" cy="923330"/>
              </a:xfrm>
              <a:prstGeom prst="rect">
                <a:avLst/>
              </a:prstGeom>
              <a:blipFill>
                <a:blip r:embed="rId5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41E020-683D-4BF3-A412-3EA5A51E304B}"/>
                  </a:ext>
                </a:extLst>
              </p:cNvPr>
              <p:cNvSpPr/>
              <p:nvPr/>
            </p:nvSpPr>
            <p:spPr>
              <a:xfrm>
                <a:off x="6472655" y="10880340"/>
                <a:ext cx="7575472" cy="1436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41E020-683D-4BF3-A412-3EA5A51E3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655" y="10880340"/>
                <a:ext cx="7575472" cy="1436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D205E4-C84D-439C-9BC7-94A0F09EB2AF}"/>
              </a:ext>
            </a:extLst>
          </p:cNvPr>
          <p:cNvCxnSpPr>
            <a:cxnSpLocks/>
          </p:cNvCxnSpPr>
          <p:nvPr/>
        </p:nvCxnSpPr>
        <p:spPr>
          <a:xfrm flipH="1">
            <a:off x="14504140" y="11598774"/>
            <a:ext cx="292608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E470A-08C0-47F4-A4EA-C0BD4A6C9CCC}"/>
              </a:ext>
            </a:extLst>
          </p:cNvPr>
          <p:cNvSpPr txBox="1"/>
          <p:nvPr/>
        </p:nvSpPr>
        <p:spPr>
          <a:xfrm>
            <a:off x="17795980" y="10893346"/>
            <a:ext cx="1680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first-order derivative to approximate the second order derivative, if N=1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DEBC4F-66E5-4294-B1A2-EBC3E5E8915F}"/>
                  </a:ext>
                </a:extLst>
              </p:cNvPr>
              <p:cNvSpPr/>
              <p:nvPr/>
            </p:nvSpPr>
            <p:spPr>
              <a:xfrm>
                <a:off x="6149098" y="15300120"/>
                <a:ext cx="160693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to approximate the hessian matrix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DEBC4F-66E5-4294-B1A2-EBC3E5E89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5300120"/>
                <a:ext cx="16069399" cy="923330"/>
              </a:xfrm>
              <a:prstGeom prst="rect">
                <a:avLst/>
              </a:prstGeom>
              <a:blipFill>
                <a:blip r:embed="rId7"/>
                <a:stretch>
                  <a:fillRect l="-2049" t="-18543" r="-10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EBBDB9-925A-4A2C-B0E1-1E261008C454}"/>
                  </a:ext>
                </a:extLst>
              </p:cNvPr>
              <p:cNvSpPr/>
              <p:nvPr/>
            </p:nvSpPr>
            <p:spPr>
              <a:xfrm>
                <a:off x="6149098" y="13327156"/>
                <a:ext cx="143853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EBBDB9-925A-4A2C-B0E1-1E261008C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98" y="13327156"/>
                <a:ext cx="14385348" cy="923330"/>
              </a:xfrm>
              <a:prstGeom prst="rect">
                <a:avLst/>
              </a:prstGeom>
              <a:blipFill>
                <a:blip r:embed="rId8"/>
                <a:stretch>
                  <a:fillRect l="-2288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8DCF5-BD4F-48A6-B4E9-C0875B0CD9BA}"/>
                  </a:ext>
                </a:extLst>
              </p:cNvPr>
              <p:cNvSpPr txBox="1"/>
              <p:nvPr/>
            </p:nvSpPr>
            <p:spPr>
              <a:xfrm>
                <a:off x="6200984" y="16764845"/>
                <a:ext cx="241799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update of Quasi-Newton method 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F8DCF5-BD4F-48A6-B4E9-C0875B0C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84" y="16764845"/>
                <a:ext cx="24179956" cy="923330"/>
              </a:xfrm>
              <a:prstGeom prst="rect">
                <a:avLst/>
              </a:prstGeom>
              <a:blipFill>
                <a:blip r:embed="rId9"/>
                <a:stretch>
                  <a:fillRect l="-133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407B8ED-E766-4A6D-9C1F-915ABAE93B4F}"/>
              </a:ext>
            </a:extLst>
          </p:cNvPr>
          <p:cNvSpPr/>
          <p:nvPr/>
        </p:nvSpPr>
        <p:spPr>
          <a:xfrm>
            <a:off x="25127282" y="15224301"/>
            <a:ext cx="87639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quasi-Newton condition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2A97E0-9E42-47E2-9BD3-CDAFF65B7F8A}"/>
              </a:ext>
            </a:extLst>
          </p:cNvPr>
          <p:cNvCxnSpPr/>
          <p:nvPr/>
        </p:nvCxnSpPr>
        <p:spPr>
          <a:xfrm flipH="1">
            <a:off x="24597360" y="16342215"/>
            <a:ext cx="2537460" cy="8771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4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Optimization cont.</a:t>
            </a:r>
          </a:p>
          <a:p>
            <a:r>
              <a:rPr lang="en-US" sz="8800" dirty="0"/>
              <a:t>Learn rate scheduler</a:t>
            </a:r>
          </a:p>
          <a:p>
            <a:r>
              <a:rPr lang="en-US" sz="8800" dirty="0"/>
              <a:t>Hyper-parameter searching</a:t>
            </a:r>
          </a:p>
          <a:p>
            <a:r>
              <a:rPr lang="en-US" sz="8800" dirty="0"/>
              <a:t>Set up the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Quasi-Newton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80603-FD5E-4EB8-8AB7-C94A91169539}"/>
              </a:ext>
            </a:extLst>
          </p:cNvPr>
          <p:cNvSpPr txBox="1"/>
          <p:nvPr/>
        </p:nvSpPr>
        <p:spPr>
          <a:xfrm>
            <a:off x="2308860" y="3840480"/>
            <a:ext cx="3154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linear search to find optimal learning rate for every iteration</a:t>
            </a:r>
            <a:endParaRPr lang="en-US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/>
              <p:nvPr/>
            </p:nvSpPr>
            <p:spPr>
              <a:xfrm>
                <a:off x="6200984" y="5577916"/>
                <a:ext cx="1038085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84" y="5577916"/>
                <a:ext cx="1038085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7619D-5672-4F0D-BC59-BAF2C0A5FB1D}"/>
                  </a:ext>
                </a:extLst>
              </p:cNvPr>
              <p:cNvSpPr/>
              <p:nvPr/>
            </p:nvSpPr>
            <p:spPr>
              <a:xfrm>
                <a:off x="6252870" y="7579942"/>
                <a:ext cx="11701152" cy="1291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77619D-5672-4F0D-BC59-BAF2C0A5F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70" y="7579942"/>
                <a:ext cx="11701152" cy="129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5B22E-56CB-4633-BCDE-96798092226C}"/>
                  </a:ext>
                </a:extLst>
              </p:cNvPr>
              <p:cNvSpPr txBox="1"/>
              <p:nvPr/>
            </p:nvSpPr>
            <p:spPr>
              <a:xfrm>
                <a:off x="2308860" y="9790426"/>
                <a:ext cx="32666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search is a 1D minimization to find the best step size along the search direction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E5B22E-56CB-4633-BCDE-967980922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9790426"/>
                <a:ext cx="32666940" cy="923330"/>
              </a:xfrm>
              <a:prstGeom prst="rect">
                <a:avLst/>
              </a:prstGeom>
              <a:blipFill>
                <a:blip r:embed="rId4"/>
                <a:stretch>
                  <a:fillRect l="-1008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8509F-BC57-4353-935C-6D434D1DAA08}"/>
                  </a:ext>
                </a:extLst>
              </p:cNvPr>
              <p:cNvSpPr txBox="1"/>
              <p:nvPr/>
            </p:nvSpPr>
            <p:spPr>
              <a:xfrm>
                <a:off x="2308860" y="11375744"/>
                <a:ext cx="3266694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Why we need the linear search?</a:t>
                </a:r>
              </a:p>
              <a:p>
                <a:endParaRPr lang="en-US" u="sng" dirty="0"/>
              </a:p>
              <a:p>
                <a:r>
                  <a:rPr lang="en-US" dirty="0"/>
                  <a:t>Because we assumed a quadratic function to approximate loss function in the neighborhood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08509F-BC57-4353-935C-6D434D1D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11375744"/>
                <a:ext cx="32666940" cy="3416320"/>
              </a:xfrm>
              <a:prstGeom prst="rect">
                <a:avLst/>
              </a:prstGeom>
              <a:blipFill>
                <a:blip r:embed="rId5"/>
                <a:stretch>
                  <a:fillRect l="-1008" t="-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8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BFGS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31698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popular way to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its inverse is the BFGS (</a:t>
                </a:r>
                <a:r>
                  <a:rPr lang="en-US" dirty="0" err="1"/>
                  <a:t>Broyden</a:t>
                </a:r>
                <a:r>
                  <a:rPr lang="en-US" dirty="0"/>
                  <a:t>, Fletcher, Goldfarb and Shannon) equation :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3169860" cy="1754326"/>
              </a:xfrm>
              <a:prstGeom prst="rect">
                <a:avLst/>
              </a:prstGeom>
              <a:blipFill>
                <a:blip r:embed="rId2"/>
                <a:stretch>
                  <a:fillRect l="-992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/>
              <p:nvPr/>
            </p:nvSpPr>
            <p:spPr>
              <a:xfrm>
                <a:off x="3634498" y="5656209"/>
                <a:ext cx="9410397" cy="1997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25058-92F9-4500-848D-1594050C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98" y="5656209"/>
                <a:ext cx="9410397" cy="199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D08509F-BC57-4353-935C-6D434D1DAA08}"/>
              </a:ext>
            </a:extLst>
          </p:cNvPr>
          <p:cNvSpPr txBox="1"/>
          <p:nvPr/>
        </p:nvSpPr>
        <p:spPr>
          <a:xfrm>
            <a:off x="2308860" y="11375744"/>
            <a:ext cx="32666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Approximation of inverse Hessian matrix is updated in each iteration</a:t>
            </a:r>
          </a:p>
          <a:p>
            <a:endParaRPr lang="en-US" dirty="0"/>
          </a:p>
          <a:p>
            <a:r>
              <a:rPr lang="en-US" dirty="0"/>
              <a:t>Still need to keep a </a:t>
            </a:r>
            <a:r>
              <a:rPr lang="en-US" dirty="0" err="1"/>
              <a:t>NxN</a:t>
            </a:r>
            <a:r>
              <a:rPr lang="en-US" dirty="0"/>
              <a:t> matrix in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6ED19-3E8E-4033-87FB-48D16265874C}"/>
                  </a:ext>
                </a:extLst>
              </p:cNvPr>
              <p:cNvSpPr/>
              <p:nvPr/>
            </p:nvSpPr>
            <p:spPr>
              <a:xfrm>
                <a:off x="18082260" y="6250445"/>
                <a:ext cx="143853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6ED19-3E8E-4033-87FB-48D162658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260" y="6250445"/>
                <a:ext cx="14385348" cy="923330"/>
              </a:xfrm>
              <a:prstGeom prst="rect">
                <a:avLst/>
              </a:prstGeom>
              <a:blipFill>
                <a:blip r:embed="rId4"/>
                <a:stretch>
                  <a:fillRect l="-2246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37CAC0-94C2-41FF-92FF-B961DE9DCF3A}"/>
                  </a:ext>
                </a:extLst>
              </p:cNvPr>
              <p:cNvSpPr/>
              <p:nvPr/>
            </p:nvSpPr>
            <p:spPr>
              <a:xfrm>
                <a:off x="3634497" y="8704694"/>
                <a:ext cx="12996891" cy="2000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37CAC0-94C2-41FF-92FF-B961DE9DC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497" y="8704694"/>
                <a:ext cx="12996891" cy="2000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448D1E1-BDA3-4DF8-9800-81DCB439CA96}"/>
              </a:ext>
            </a:extLst>
          </p:cNvPr>
          <p:cNvSpPr/>
          <p:nvPr/>
        </p:nvSpPr>
        <p:spPr>
          <a:xfrm>
            <a:off x="18140810" y="9363670"/>
            <a:ext cx="14265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need to explicitly compute matrix inversion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78ED11-C95D-4604-B606-A2346F3193FC}"/>
              </a:ext>
            </a:extLst>
          </p:cNvPr>
          <p:cNvSpPr/>
          <p:nvPr/>
        </p:nvSpPr>
        <p:spPr>
          <a:xfrm>
            <a:off x="1930396" y="17379722"/>
            <a:ext cx="22707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R. Fletcher, “A new approach to variable metric algorithms,” The Computer Journal, vol. 13, pp. 317–322, 1970.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EBFC6-0A90-4438-8894-69717A7D5D2A}"/>
              </a:ext>
            </a:extLst>
          </p:cNvPr>
          <p:cNvSpPr/>
          <p:nvPr/>
        </p:nvSpPr>
        <p:spPr>
          <a:xfrm>
            <a:off x="1930396" y="18221672"/>
            <a:ext cx="24815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D. Goldfarb, “A family of variable-metric methods derived by variational means,” Mathematics of Computation, vol. 24, pp. 23–26, 1970.</a:t>
            </a:r>
          </a:p>
        </p:txBody>
      </p:sp>
    </p:spTree>
    <p:extLst>
      <p:ext uri="{BB962C8B-B14F-4D97-AF65-F5344CB8AC3E}">
        <p14:creationId xmlns:p14="http://schemas.microsoft.com/office/powerpoint/2010/main" val="320646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889177" cy="2538411"/>
          </a:xfrm>
        </p:spPr>
        <p:txBody>
          <a:bodyPr/>
          <a:lstStyle/>
          <a:p>
            <a:r>
              <a:rPr lang="en-US" sz="10700" dirty="0"/>
              <a:t>Second-order optimization : L-BFGS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/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Instead of keeping a </a:t>
                </a:r>
                <a:r>
                  <a:rPr lang="en-US" dirty="0" err="1"/>
                  <a:t>NxN</a:t>
                </a:r>
                <a:r>
                  <a:rPr lang="en-US" dirty="0"/>
                  <a:t> matrix in memory, compute it with a set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80603-FD5E-4EB8-8AB7-C94A91169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3840480"/>
                <a:ext cx="31546800" cy="923330"/>
              </a:xfrm>
              <a:prstGeom prst="rect">
                <a:avLst/>
              </a:prstGeom>
              <a:blipFill>
                <a:blip r:embed="rId2"/>
                <a:stretch>
                  <a:fillRect l="-1043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48D1E1-BDA3-4DF8-9800-81DCB439CA96}"/>
                  </a:ext>
                </a:extLst>
              </p:cNvPr>
              <p:cNvSpPr/>
              <p:nvPr/>
            </p:nvSpPr>
            <p:spPr>
              <a:xfrm>
                <a:off x="2308860" y="5632484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We save current vector pair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its history for past p steps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48D1E1-BDA3-4DF8-9800-81DCB439C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60" y="5632484"/>
                <a:ext cx="26672540" cy="923330"/>
              </a:xfrm>
              <a:prstGeom prst="rect">
                <a:avLst/>
              </a:prstGeom>
              <a:blipFill>
                <a:blip r:embed="rId3"/>
                <a:stretch>
                  <a:fillRect l="-12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76EA9C-D066-4B3F-A095-E02E5DE72B98}"/>
                  </a:ext>
                </a:extLst>
              </p:cNvPr>
              <p:cNvSpPr/>
              <p:nvPr/>
            </p:nvSpPr>
            <p:spPr>
              <a:xfrm>
                <a:off x="2360930" y="7886291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L-BFGS update requires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76EA9C-D066-4B3F-A095-E02E5DE72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7886291"/>
                <a:ext cx="26672540" cy="923330"/>
              </a:xfrm>
              <a:prstGeom prst="rect">
                <a:avLst/>
              </a:prstGeom>
              <a:blipFill>
                <a:blip r:embed="rId4"/>
                <a:stretch>
                  <a:fillRect l="-12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8BFBED-CA09-49BF-8E2C-E36F5D347E09}"/>
                  </a:ext>
                </a:extLst>
              </p:cNvPr>
              <p:cNvSpPr/>
              <p:nvPr/>
            </p:nvSpPr>
            <p:spPr>
              <a:xfrm>
                <a:off x="2360930" y="10838869"/>
                <a:ext cx="31854140" cy="98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Mini-Batch L-BFGS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8BFBED-CA09-49BF-8E2C-E36F5D347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10838869"/>
                <a:ext cx="31854140" cy="989951"/>
              </a:xfrm>
              <a:prstGeom prst="rect">
                <a:avLst/>
              </a:prstGeom>
              <a:blipFill>
                <a:blip r:embed="rId5"/>
                <a:stretch>
                  <a:fillRect l="-918" t="-1790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E83DD-8C80-4924-9FF0-1DBEA655C407}"/>
                  </a:ext>
                </a:extLst>
              </p:cNvPr>
              <p:cNvSpPr/>
              <p:nvPr/>
            </p:nvSpPr>
            <p:spPr>
              <a:xfrm>
                <a:off x="2360930" y="12388107"/>
                <a:ext cx="3185414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This is still active research, but one way to make L-BFGS work with mini-batch updates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𝐵𝑎𝑡𝑐h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𝐵𝑎𝑡𝑐h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4E83DD-8C80-4924-9FF0-1DBEA655C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12388107"/>
                <a:ext cx="31854140" cy="2585323"/>
              </a:xfrm>
              <a:prstGeom prst="rect">
                <a:avLst/>
              </a:prstGeom>
              <a:blipFill>
                <a:blip r:embed="rId6"/>
                <a:stretch>
                  <a:fillRect l="-1014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2C66F1A-3D9B-4052-AB4A-7AE48E6D4403}"/>
              </a:ext>
            </a:extLst>
          </p:cNvPr>
          <p:cNvSpPr/>
          <p:nvPr/>
        </p:nvSpPr>
        <p:spPr>
          <a:xfrm>
            <a:off x="2108200" y="17938975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A. S. </a:t>
            </a:r>
            <a:r>
              <a:rPr lang="en-US" sz="2400" dirty="0" err="1"/>
              <a:t>Berahas</a:t>
            </a:r>
            <a:r>
              <a:rPr lang="en-US" sz="2400" dirty="0"/>
              <a:t>, J. </a:t>
            </a:r>
            <a:r>
              <a:rPr lang="en-US" sz="2400" dirty="0" err="1"/>
              <a:t>Nocedal</a:t>
            </a:r>
            <a:r>
              <a:rPr lang="en-US" sz="2400" dirty="0"/>
              <a:t>, and M. </a:t>
            </a:r>
            <a:r>
              <a:rPr lang="en-US" sz="2400" dirty="0" err="1"/>
              <a:t>Tak´ac</a:t>
            </a:r>
            <a:r>
              <a:rPr lang="en-US" sz="2400" dirty="0"/>
              <a:t>, “A multi-batch L-BFGS method for machine learning,” in Advances in Neural Information Processing Systems, 2016, pp. 1055–1063.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8BD1AC-2BA8-48F2-8CED-33D07D867AA6}"/>
                  </a:ext>
                </a:extLst>
              </p:cNvPr>
              <p:cNvSpPr/>
              <p:nvPr/>
            </p:nvSpPr>
            <p:spPr>
              <a:xfrm>
                <a:off x="2360930" y="9516161"/>
                <a:ext cx="266725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Batch L-BFGS uses all training samples to stabilize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8BD1AC-2BA8-48F2-8CED-33D07D867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30" y="9516161"/>
                <a:ext cx="26672540" cy="923330"/>
              </a:xfrm>
              <a:prstGeom prst="rect">
                <a:avLst/>
              </a:prstGeom>
              <a:blipFill>
                <a:blip r:embed="rId7"/>
                <a:stretch>
                  <a:fillRect l="-1097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D12BDF1-A2F6-4B6C-9146-88657E0393DD}"/>
              </a:ext>
            </a:extLst>
          </p:cNvPr>
          <p:cNvSpPr txBox="1"/>
          <p:nvPr/>
        </p:nvSpPr>
        <p:spPr>
          <a:xfrm>
            <a:off x="20396200" y="17954363"/>
            <a:ext cx="9112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https://pytorch.org/docs/stable/generated/torch.optim.LBFGS.html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C0B8-BB31-4F2C-96E7-4E8A92A70D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255"/>
          <a:stretch/>
        </p:blipFill>
        <p:spPr>
          <a:xfrm>
            <a:off x="10567182" y="15112374"/>
            <a:ext cx="16764000" cy="25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is the most important hyper-parameter</a:t>
            </a:r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B36272D2-977D-4BB9-BE1B-BAC0273B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02" y="5908360"/>
            <a:ext cx="27760586" cy="107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FCDE77-9055-4349-9C3A-FA88AFC952C5}"/>
              </a:ext>
            </a:extLst>
          </p:cNvPr>
          <p:cNvSpPr/>
          <p:nvPr/>
        </p:nvSpPr>
        <p:spPr>
          <a:xfrm>
            <a:off x="2136136" y="18126640"/>
            <a:ext cx="9623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https://www.jeremyjordan.me/nn-learning-rate/</a:t>
            </a:r>
          </a:p>
        </p:txBody>
      </p:sp>
    </p:spTree>
    <p:extLst>
      <p:ext uri="{BB962C8B-B14F-4D97-AF65-F5344CB8AC3E}">
        <p14:creationId xmlns:p14="http://schemas.microsoft.com/office/powerpoint/2010/main" val="3673898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is the most important hyper-parameter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125747"/>
            <a:ext cx="11496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the Loss Landscape of Neural Nets. https://arxiv.org/pdf/1712.09913.pdf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53594-BA79-4F2E-AA13-75DF1FC5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47" y="3995571"/>
            <a:ext cx="15759113" cy="1258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D4E1D-9650-45FB-A3BB-206C37AA250E}"/>
              </a:ext>
            </a:extLst>
          </p:cNvPr>
          <p:cNvSpPr txBox="1"/>
          <p:nvPr/>
        </p:nvSpPr>
        <p:spPr>
          <a:xfrm>
            <a:off x="19819620" y="8481807"/>
            <a:ext cx="130987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Landscape of loss function, projected to 2D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Resnet 56 without skip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many local minima</a:t>
            </a:r>
          </a:p>
        </p:txBody>
      </p:sp>
    </p:spTree>
    <p:extLst>
      <p:ext uri="{BB962C8B-B14F-4D97-AF65-F5344CB8AC3E}">
        <p14:creationId xmlns:p14="http://schemas.microsoft.com/office/powerpoint/2010/main" val="102182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Learning rate finding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262740"/>
            <a:ext cx="1000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Cyclical Learning Rates for Training Neural Networks</a:t>
            </a:r>
            <a:r>
              <a:rPr lang="en-US" sz="2000" dirty="0">
                <a:solidFill>
                  <a:srgbClr val="000000"/>
                </a:solidFill>
                <a:latin typeface="Lucida Grande"/>
              </a:rPr>
              <a:t>. https://arxiv.org/abs/1506.01186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E4EF5-57F7-4309-9F05-95B48FBCCE3F}"/>
              </a:ext>
            </a:extLst>
          </p:cNvPr>
          <p:cNvSpPr/>
          <p:nvPr/>
        </p:nvSpPr>
        <p:spPr>
          <a:xfrm>
            <a:off x="2336181" y="4179905"/>
            <a:ext cx="175932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13B3F"/>
                </a:solidFill>
                <a:latin typeface="Georgia" panose="02040502050405020303" pitchFamily="18" charset="0"/>
              </a:rPr>
              <a:t>Gradually increase the learning rate after each mini batch</a:t>
            </a:r>
            <a:endParaRPr lang="en-US" dirty="0"/>
          </a:p>
        </p:txBody>
      </p:sp>
      <p:pic>
        <p:nvPicPr>
          <p:cNvPr id="2050" name="Picture 2" descr="lr_finder">
            <a:extLst>
              <a:ext uri="{FF2B5EF4-FFF2-40B4-BE49-F238E27FC236}">
                <a16:creationId xmlns:a16="http://schemas.microsoft.com/office/drawing/2014/main" id="{B9AD83B1-6DBE-41B6-B1A9-E2A9136F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12286"/>
            <a:ext cx="23998579" cy="123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38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Find a good learning 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3AD6F-5A4D-42EE-9508-D11A78074854}"/>
              </a:ext>
            </a:extLst>
          </p:cNvPr>
          <p:cNvSpPr/>
          <p:nvPr/>
        </p:nvSpPr>
        <p:spPr>
          <a:xfrm>
            <a:off x="2101423" y="18262740"/>
            <a:ext cx="1000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Cyclical Learning Rates for Training Neural Networks</a:t>
            </a:r>
            <a:r>
              <a:rPr lang="en-US" sz="2000" dirty="0">
                <a:solidFill>
                  <a:srgbClr val="000000"/>
                </a:solidFill>
                <a:latin typeface="Lucida Grande"/>
              </a:rPr>
              <a:t>. https://arxiv.org/abs/1506.01186</a:t>
            </a:r>
            <a:endParaRPr lang="en-US" sz="2000" dirty="0"/>
          </a:p>
        </p:txBody>
      </p:sp>
      <p:pic>
        <p:nvPicPr>
          <p:cNvPr id="2050" name="Picture 2" descr="lr_finder">
            <a:extLst>
              <a:ext uri="{FF2B5EF4-FFF2-40B4-BE49-F238E27FC236}">
                <a16:creationId xmlns:a16="http://schemas.microsoft.com/office/drawing/2014/main" id="{B9AD83B1-6DBE-41B6-B1A9-E2A9136F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76" y="6543419"/>
            <a:ext cx="18525176" cy="95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6CBC3A-2825-4D9C-BA99-E4B8E3F5BC6E}"/>
              </a:ext>
            </a:extLst>
          </p:cNvPr>
          <p:cNvCxnSpPr/>
          <p:nvPr/>
        </p:nvCxnSpPr>
        <p:spPr>
          <a:xfrm flipH="1">
            <a:off x="9824936" y="9532610"/>
            <a:ext cx="350195" cy="7543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982DBF-51F4-4064-A9EC-F325A917316E}"/>
              </a:ext>
            </a:extLst>
          </p:cNvPr>
          <p:cNvSpPr txBox="1"/>
          <p:nvPr/>
        </p:nvSpPr>
        <p:spPr>
          <a:xfrm>
            <a:off x="9299641" y="8390885"/>
            <a:ext cx="7373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good point with steep loss reduction and far from “unstable zone”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E8B2B-CF02-40EC-8CBE-E24029FD76AF}"/>
              </a:ext>
            </a:extLst>
          </p:cNvPr>
          <p:cNvCxnSpPr/>
          <p:nvPr/>
        </p:nvCxnSpPr>
        <p:spPr>
          <a:xfrm flipH="1">
            <a:off x="16070092" y="13268031"/>
            <a:ext cx="350195" cy="7543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985991-6E2F-4092-A413-7BAA957DAB90}"/>
              </a:ext>
            </a:extLst>
          </p:cNvPr>
          <p:cNvSpPr txBox="1"/>
          <p:nvPr/>
        </p:nvSpPr>
        <p:spPr>
          <a:xfrm>
            <a:off x="15544797" y="12126306"/>
            <a:ext cx="2743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Unstable, not a good 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8941C-39B4-47BF-A37A-AA7C18EED839}"/>
              </a:ext>
            </a:extLst>
          </p:cNvPr>
          <p:cNvSpPr txBox="1"/>
          <p:nvPr/>
        </p:nvSpPr>
        <p:spPr>
          <a:xfrm>
            <a:off x="21179927" y="4503906"/>
            <a:ext cx="14340369" cy="122802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Initialize model</a:t>
            </a:r>
          </a:p>
          <a:p>
            <a:endParaRPr lang="en-US" sz="4400" dirty="0"/>
          </a:p>
          <a:p>
            <a:r>
              <a:rPr lang="en-US" sz="4400" dirty="0"/>
              <a:t>loss = []</a:t>
            </a:r>
          </a:p>
          <a:p>
            <a:endParaRPr lang="en-US" sz="4400" dirty="0"/>
          </a:p>
          <a:p>
            <a:r>
              <a:rPr lang="en-US" sz="4400" dirty="0"/>
              <a:t>for batch in </a:t>
            </a:r>
            <a:r>
              <a:rPr lang="en-US" sz="4400" dirty="0" err="1"/>
              <a:t>TrainingSet</a:t>
            </a:r>
            <a:r>
              <a:rPr lang="en-US" sz="4400" dirty="0"/>
              <a:t>:</a:t>
            </a:r>
          </a:p>
          <a:p>
            <a:endParaRPr lang="en-US" sz="4400" dirty="0"/>
          </a:p>
          <a:p>
            <a:r>
              <a:rPr lang="en-US" sz="4400" dirty="0"/>
              <a:t>	Evaluate loss function (forward pass) at this batch</a:t>
            </a:r>
          </a:p>
          <a:p>
            <a:endParaRPr lang="en-US" sz="4400" dirty="0"/>
          </a:p>
          <a:p>
            <a:r>
              <a:rPr lang="en-US" sz="4400" dirty="0"/>
              <a:t>	</a:t>
            </a:r>
            <a:r>
              <a:rPr lang="en-US" sz="4400" b="1" dirty="0" err="1"/>
              <a:t>loss.append</a:t>
            </a:r>
            <a:r>
              <a:rPr lang="en-US" sz="4400" b="1" dirty="0"/>
              <a:t>(</a:t>
            </a:r>
            <a:r>
              <a:rPr lang="en-US" sz="4400" b="1" dirty="0" err="1"/>
              <a:t>curr_loss</a:t>
            </a:r>
            <a:r>
              <a:rPr lang="en-US" sz="4400" b="1" dirty="0"/>
              <a:t>)</a:t>
            </a:r>
          </a:p>
          <a:p>
            <a:endParaRPr lang="en-US" sz="4400" dirty="0"/>
          </a:p>
          <a:p>
            <a:r>
              <a:rPr lang="en-US" sz="4400" dirty="0"/>
              <a:t>	Compute gradient</a:t>
            </a:r>
          </a:p>
          <a:p>
            <a:r>
              <a:rPr lang="en-US" sz="4400" dirty="0"/>
              <a:t>	Update parameter</a:t>
            </a:r>
          </a:p>
          <a:p>
            <a:r>
              <a:rPr lang="en-US" sz="4400" dirty="0"/>
              <a:t>	</a:t>
            </a:r>
          </a:p>
          <a:p>
            <a:r>
              <a:rPr lang="en-US" sz="4400" dirty="0" err="1"/>
              <a:t>ReInitialize</a:t>
            </a:r>
            <a:r>
              <a:rPr lang="en-US" sz="4400" dirty="0"/>
              <a:t> model</a:t>
            </a:r>
          </a:p>
          <a:p>
            <a:endParaRPr lang="en-US" sz="4400" dirty="0"/>
          </a:p>
          <a:p>
            <a:r>
              <a:rPr lang="en-US" sz="4400" b="1" dirty="0"/>
              <a:t>Select a good learning rate from loss buffer</a:t>
            </a:r>
          </a:p>
          <a:p>
            <a:endParaRPr lang="en-US" sz="4400" dirty="0"/>
          </a:p>
          <a:p>
            <a:r>
              <a:rPr lang="en-US" sz="4400" dirty="0"/>
              <a:t>Start main training loop with selected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76764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745282" y="8044138"/>
            <a:ext cx="183430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Travel through the loss landscape fast at the beginning and try to land into a good local minima with reduced learning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Start with high learning rate</a:t>
            </a:r>
          </a:p>
          <a:p>
            <a:pPr marL="2057400" lvl="1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learning rate for larger epochs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5DD47-F5F8-48CC-81B9-C6F30D27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797" y="5882335"/>
            <a:ext cx="12854489" cy="102636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11338F-B54F-4338-8144-DDCB36B6E63C}"/>
              </a:ext>
            </a:extLst>
          </p:cNvPr>
          <p:cNvSpPr/>
          <p:nvPr/>
        </p:nvSpPr>
        <p:spPr bwMode="auto">
          <a:xfrm>
            <a:off x="30877050" y="8289728"/>
            <a:ext cx="548640" cy="54864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CD1E6-A7AE-4894-82BA-A8DB9179E652}"/>
              </a:ext>
            </a:extLst>
          </p:cNvPr>
          <p:cNvCxnSpPr/>
          <p:nvPr/>
        </p:nvCxnSpPr>
        <p:spPr>
          <a:xfrm flipH="1">
            <a:off x="30877050" y="8838368"/>
            <a:ext cx="182880" cy="9829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E95C53-7D61-4806-AFFC-0AB5195CB56D}"/>
              </a:ext>
            </a:extLst>
          </p:cNvPr>
          <p:cNvCxnSpPr/>
          <p:nvPr/>
        </p:nvCxnSpPr>
        <p:spPr>
          <a:xfrm flipH="1">
            <a:off x="30694170" y="9821348"/>
            <a:ext cx="182880" cy="9829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8253B-66F0-420C-863D-D6A7642F30A9}"/>
              </a:ext>
            </a:extLst>
          </p:cNvPr>
          <p:cNvCxnSpPr>
            <a:cxnSpLocks/>
          </p:cNvCxnSpPr>
          <p:nvPr/>
        </p:nvCxnSpPr>
        <p:spPr>
          <a:xfrm flipH="1">
            <a:off x="30351270" y="10804328"/>
            <a:ext cx="320040" cy="6629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5A2FF5-7BE4-4861-B5E2-D38900781CFB}"/>
              </a:ext>
            </a:extLst>
          </p:cNvPr>
          <p:cNvCxnSpPr>
            <a:cxnSpLocks/>
          </p:cNvCxnSpPr>
          <p:nvPr/>
        </p:nvCxnSpPr>
        <p:spPr>
          <a:xfrm flipH="1">
            <a:off x="29836920" y="11467268"/>
            <a:ext cx="491490" cy="4873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AB0D85-2733-4D66-9E2F-8B5781B57E14}"/>
              </a:ext>
            </a:extLst>
          </p:cNvPr>
          <p:cNvCxnSpPr>
            <a:cxnSpLocks/>
          </p:cNvCxnSpPr>
          <p:nvPr/>
        </p:nvCxnSpPr>
        <p:spPr>
          <a:xfrm flipH="1">
            <a:off x="29322570" y="11954624"/>
            <a:ext cx="491490" cy="24367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9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1FD24-B665-4850-827A-DC03198AC339}"/>
              </a:ext>
            </a:extLst>
          </p:cNvPr>
          <p:cNvSpPr txBox="1"/>
          <p:nvPr/>
        </p:nvSpPr>
        <p:spPr>
          <a:xfrm>
            <a:off x="5525312" y="5968572"/>
            <a:ext cx="3560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LR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E9B06D-F4B4-4A69-826F-5C71682F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154" y="9674959"/>
            <a:ext cx="8926040" cy="59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D7EF9-12D1-46F7-9CE0-CCFA710E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98" y="7142192"/>
            <a:ext cx="14206745" cy="2259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352586-9DEA-46A7-B261-68D9920F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651" y="7142192"/>
            <a:ext cx="7948409" cy="15971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524ED4-906A-4B60-A295-72E044C2849E}"/>
              </a:ext>
            </a:extLst>
          </p:cNvPr>
          <p:cNvSpPr txBox="1"/>
          <p:nvPr/>
        </p:nvSpPr>
        <p:spPr>
          <a:xfrm>
            <a:off x="17645975" y="6220952"/>
            <a:ext cx="653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LR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8BA100-021E-47B2-8220-24061C7E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413" y="9197502"/>
            <a:ext cx="8931992" cy="59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6064DF6-CCEE-41BD-A9D9-C35E7A0C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524" y="9197502"/>
            <a:ext cx="9003448" cy="59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BEB09E-D1BD-4257-9786-F45326983D6F}"/>
              </a:ext>
            </a:extLst>
          </p:cNvPr>
          <p:cNvSpPr txBox="1"/>
          <p:nvPr/>
        </p:nvSpPr>
        <p:spPr>
          <a:xfrm>
            <a:off x="27767496" y="6430237"/>
            <a:ext cx="74124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LR</a:t>
            </a:r>
          </a:p>
          <a:p>
            <a:r>
              <a:rPr lang="en-US" sz="4000" dirty="0"/>
              <a:t>Regularly increasing learning rate to encourage 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675227-A45B-431D-9C8A-7490C9F830B7}"/>
              </a:ext>
            </a:extLst>
          </p:cNvPr>
          <p:cNvSpPr/>
          <p:nvPr/>
        </p:nvSpPr>
        <p:spPr>
          <a:xfrm>
            <a:off x="1955224" y="18388866"/>
            <a:ext cx="22804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zeitung"/>
              </a:rPr>
              <a:t>Guide to </a:t>
            </a:r>
            <a:r>
              <a:rPr lang="en-US" sz="3200" dirty="0" err="1">
                <a:solidFill>
                  <a:srgbClr val="000000"/>
                </a:solidFill>
                <a:latin typeface="zeitung"/>
              </a:rPr>
              <a:t>Pytorch</a:t>
            </a:r>
            <a:r>
              <a:rPr lang="en-US" sz="3200" dirty="0">
                <a:solidFill>
                  <a:srgbClr val="000000"/>
                </a:solidFill>
                <a:latin typeface="zeitung"/>
              </a:rPr>
              <a:t> Learning Rate Scheduling. https://www.kaggle.com/isbhargav/guide-to-pytorch-learning-rate-scheduling/notebook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D489B-BB58-4BE2-A711-2B5D348F9F7A}"/>
              </a:ext>
            </a:extLst>
          </p:cNvPr>
          <p:cNvSpPr txBox="1"/>
          <p:nvPr/>
        </p:nvSpPr>
        <p:spPr>
          <a:xfrm>
            <a:off x="2140084" y="3968885"/>
            <a:ext cx="1500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ways to decay the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22860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49E8A1-4A6C-4885-B61E-068A77BE34C4}"/>
              </a:ext>
            </a:extLst>
          </p:cNvPr>
          <p:cNvSpPr/>
          <p:nvPr/>
        </p:nvSpPr>
        <p:spPr>
          <a:xfrm>
            <a:off x="6693131" y="6077817"/>
            <a:ext cx="49406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Inter"/>
              </a:rPr>
              <a:t>OneCycleLR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- cos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B2F2D-F06A-408A-A0E9-ED1223769304}"/>
              </a:ext>
            </a:extLst>
          </p:cNvPr>
          <p:cNvSpPr/>
          <p:nvPr/>
        </p:nvSpPr>
        <p:spPr>
          <a:xfrm>
            <a:off x="2198451" y="1753920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Super-Convergence: Very Fast Training of Neural Networks Using Large Learning Rates. https://arxiv.org/abs/1708.07120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416E2C-BB95-40FA-A92A-603B41DF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7855177"/>
            <a:ext cx="11415429" cy="74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3391C-4EA4-47AA-8865-226540551AEE}"/>
              </a:ext>
            </a:extLst>
          </p:cNvPr>
          <p:cNvCxnSpPr>
            <a:cxnSpLocks/>
          </p:cNvCxnSpPr>
          <p:nvPr/>
        </p:nvCxnSpPr>
        <p:spPr>
          <a:xfrm flipH="1">
            <a:off x="5175115" y="13687672"/>
            <a:ext cx="797668" cy="4085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5C04DF-FBA4-466C-A087-FB184BC89337}"/>
              </a:ext>
            </a:extLst>
          </p:cNvPr>
          <p:cNvSpPr txBox="1"/>
          <p:nvPr/>
        </p:nvSpPr>
        <p:spPr>
          <a:xfrm>
            <a:off x="6167336" y="12734361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 LR for warm start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613EAE-3812-4ADD-B52D-6239C32AA8A4}"/>
              </a:ext>
            </a:extLst>
          </p:cNvPr>
          <p:cNvCxnSpPr>
            <a:cxnSpLocks/>
          </p:cNvCxnSpPr>
          <p:nvPr/>
        </p:nvCxnSpPr>
        <p:spPr>
          <a:xfrm flipH="1" flipV="1">
            <a:off x="7159557" y="8756023"/>
            <a:ext cx="622571" cy="68551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4B92B4-38C5-4508-9A4F-3682A1608AFF}"/>
              </a:ext>
            </a:extLst>
          </p:cNvPr>
          <p:cNvSpPr txBox="1"/>
          <p:nvPr/>
        </p:nvSpPr>
        <p:spPr>
          <a:xfrm>
            <a:off x="6965004" y="9587600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LR for exploration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156B66-8F12-4AF1-BEF3-92318F54BCBE}"/>
              </a:ext>
            </a:extLst>
          </p:cNvPr>
          <p:cNvCxnSpPr>
            <a:cxnSpLocks/>
          </p:cNvCxnSpPr>
          <p:nvPr/>
        </p:nvCxnSpPr>
        <p:spPr>
          <a:xfrm flipH="1">
            <a:off x="11072341" y="11059672"/>
            <a:ext cx="938386" cy="54024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DD873C-8F7A-4F03-9FD3-4D32CED43230}"/>
              </a:ext>
            </a:extLst>
          </p:cNvPr>
          <p:cNvSpPr txBox="1"/>
          <p:nvPr/>
        </p:nvSpPr>
        <p:spPr>
          <a:xfrm>
            <a:off x="12081753" y="10988383"/>
            <a:ext cx="219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LR  decay to land into good minima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351661-E6F2-4E31-8210-7ECC6ECA00BE}"/>
              </a:ext>
            </a:extLst>
          </p:cNvPr>
          <p:cNvCxnSpPr>
            <a:cxnSpLocks/>
          </p:cNvCxnSpPr>
          <p:nvPr/>
        </p:nvCxnSpPr>
        <p:spPr>
          <a:xfrm flipH="1">
            <a:off x="13875874" y="13636647"/>
            <a:ext cx="938386" cy="54024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24766D-DEBD-4E24-9109-B435E4C9DCD9}"/>
              </a:ext>
            </a:extLst>
          </p:cNvPr>
          <p:cNvSpPr txBox="1"/>
          <p:nvPr/>
        </p:nvSpPr>
        <p:spPr>
          <a:xfrm>
            <a:off x="14885286" y="13565358"/>
            <a:ext cx="2198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Low LR to squeeze  final performance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0592A-00A9-4008-9496-C6029927D07E}"/>
              </a:ext>
            </a:extLst>
          </p:cNvPr>
          <p:cNvSpPr/>
          <p:nvPr/>
        </p:nvSpPr>
        <p:spPr>
          <a:xfrm>
            <a:off x="2325913" y="3621541"/>
            <a:ext cx="141213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One-cycle learning rate policy is a good approach.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F76F351-3DE2-432F-BDD2-54DFCF0A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265" y="7855729"/>
            <a:ext cx="11414588" cy="74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01FE98-5EC7-49D5-9E01-F51A25AC3122}"/>
              </a:ext>
            </a:extLst>
          </p:cNvPr>
          <p:cNvSpPr/>
          <p:nvPr/>
        </p:nvSpPr>
        <p:spPr>
          <a:xfrm>
            <a:off x="22852160" y="6077817"/>
            <a:ext cx="5616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Inter"/>
              </a:rPr>
              <a:t>OneCycleLR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 - linear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945F2-D4D0-465C-B990-3CF30A77D59E}"/>
              </a:ext>
            </a:extLst>
          </p:cNvPr>
          <p:cNvSpPr txBox="1"/>
          <p:nvPr/>
        </p:nvSpPr>
        <p:spPr>
          <a:xfrm>
            <a:off x="8064229" y="15344665"/>
            <a:ext cx="269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801E7-DC4A-4A22-A797-860D1699B750}"/>
              </a:ext>
            </a:extLst>
          </p:cNvPr>
          <p:cNvSpPr txBox="1"/>
          <p:nvPr/>
        </p:nvSpPr>
        <p:spPr>
          <a:xfrm>
            <a:off x="1974707" y="10977978"/>
            <a:ext cx="2694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</a:t>
            </a:r>
          </a:p>
        </p:txBody>
      </p:sp>
    </p:spTree>
    <p:extLst>
      <p:ext uri="{BB962C8B-B14F-4D97-AF65-F5344CB8AC3E}">
        <p14:creationId xmlns:p14="http://schemas.microsoft.com/office/powerpoint/2010/main" val="418877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441DD2-E667-4750-BD2F-6E2D3581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41" y="5770580"/>
            <a:ext cx="19792180" cy="107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1FFA4-8587-4C20-BB60-FA74AA132DBC}"/>
              </a:ext>
            </a:extLst>
          </p:cNvPr>
          <p:cNvSpPr/>
          <p:nvPr/>
        </p:nvSpPr>
        <p:spPr>
          <a:xfrm>
            <a:off x="2198025" y="18219300"/>
            <a:ext cx="18288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https://www.quora.com/Whats-the-difference-between-gradient-descent-and-stochastic-gradient-descent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D33FA-9668-4F5A-9300-D6392BB5CDD0}"/>
                  </a:ext>
                </a:extLst>
              </p:cNvPr>
              <p:cNvSpPr/>
              <p:nvPr/>
            </p:nvSpPr>
            <p:spPr>
              <a:xfrm>
                <a:off x="26781195" y="10455245"/>
                <a:ext cx="615469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D33FA-9668-4F5A-9300-D6392BB5C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195" y="10455245"/>
                <a:ext cx="6154698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54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OneCycle</a:t>
            </a:r>
            <a:r>
              <a:rPr lang="en-US" dirty="0"/>
              <a:t> LR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B2F2D-F06A-408A-A0E9-ED1223769304}"/>
              </a:ext>
            </a:extLst>
          </p:cNvPr>
          <p:cNvSpPr/>
          <p:nvPr/>
        </p:nvSpPr>
        <p:spPr>
          <a:xfrm>
            <a:off x="2198451" y="1753920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Super-Convergence: Very Fast Training of Neural Networks Using Large Learning Rates. https://arxiv.org/abs/1708.07120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90592A-00A9-4008-9496-C6029927D07E}"/>
              </a:ext>
            </a:extLst>
          </p:cNvPr>
          <p:cNvSpPr/>
          <p:nvPr/>
        </p:nvSpPr>
        <p:spPr>
          <a:xfrm>
            <a:off x="2198451" y="3841271"/>
            <a:ext cx="22744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One-cycle learning rate policy can reach convergence faster with better accuracy.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3D18B-6641-443D-AF3A-0209BB90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6" y="5460661"/>
            <a:ext cx="34107428" cy="1127206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8D2A2-B3EB-4ECB-8B67-B4E5A671DD1F}"/>
              </a:ext>
            </a:extLst>
          </p:cNvPr>
          <p:cNvCxnSpPr>
            <a:cxnSpLocks/>
          </p:cNvCxnSpPr>
          <p:nvPr/>
        </p:nvCxnSpPr>
        <p:spPr>
          <a:xfrm flipH="1" flipV="1">
            <a:off x="3774331" y="10040074"/>
            <a:ext cx="622571" cy="68551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C68B65-F9CE-497C-B1BC-2B0EFD0353D8}"/>
              </a:ext>
            </a:extLst>
          </p:cNvPr>
          <p:cNvSpPr txBox="1"/>
          <p:nvPr/>
        </p:nvSpPr>
        <p:spPr>
          <a:xfrm>
            <a:off x="3579778" y="10871651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LR for exploration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C2F7B-ED4D-4AE8-8BD9-7789859C92E8}"/>
              </a:ext>
            </a:extLst>
          </p:cNvPr>
          <p:cNvCxnSpPr>
            <a:cxnSpLocks/>
          </p:cNvCxnSpPr>
          <p:nvPr/>
        </p:nvCxnSpPr>
        <p:spPr>
          <a:xfrm flipH="1" flipV="1">
            <a:off x="4873557" y="7311541"/>
            <a:ext cx="904672" cy="2700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990846-BD38-40BE-87CB-5E22D7CCE41A}"/>
              </a:ext>
            </a:extLst>
          </p:cNvPr>
          <p:cNvSpPr txBox="1"/>
          <p:nvPr/>
        </p:nvSpPr>
        <p:spPr>
          <a:xfrm>
            <a:off x="5963054" y="7166062"/>
            <a:ext cx="219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 into a good minima</a:t>
            </a:r>
          </a:p>
        </p:txBody>
      </p:sp>
    </p:spTree>
    <p:extLst>
      <p:ext uri="{BB962C8B-B14F-4D97-AF65-F5344CB8AC3E}">
        <p14:creationId xmlns:p14="http://schemas.microsoft.com/office/powerpoint/2010/main" val="35470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Hyperparameter</a:t>
            </a:r>
            <a:endParaRPr lang="en-US" dirty="0"/>
          </a:p>
        </p:txBody>
      </p:sp>
      <p:pic>
        <p:nvPicPr>
          <p:cNvPr id="1026" name="Picture 2" descr="Practical Guide to Hyperparameters Optimization for Deep Learning Models">
            <a:extLst>
              <a:ext uri="{FF2B5EF4-FFF2-40B4-BE49-F238E27FC236}">
                <a16:creationId xmlns:a16="http://schemas.microsoft.com/office/drawing/2014/main" id="{0FCE2D30-C673-4251-AD51-C0E8F108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5623560"/>
            <a:ext cx="17282160" cy="115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22DFB9-AA69-41F6-92BE-434F87976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338403"/>
                  </p:ext>
                </p:extLst>
              </p:nvPr>
            </p:nvGraphicFramePr>
            <p:xfrm>
              <a:off x="21168360" y="5623560"/>
              <a:ext cx="14081760" cy="1152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43400">
                      <a:extLst>
                        <a:ext uri="{9D8B030D-6E8A-4147-A177-3AD203B41FA5}">
                          <a16:colId xmlns:a16="http://schemas.microsoft.com/office/drawing/2014/main" val="3570456934"/>
                        </a:ext>
                      </a:extLst>
                    </a:gridCol>
                    <a:gridCol w="9738360">
                      <a:extLst>
                        <a:ext uri="{9D8B030D-6E8A-4147-A177-3AD203B41FA5}">
                          <a16:colId xmlns:a16="http://schemas.microsoft.com/office/drawing/2014/main" val="4207551014"/>
                        </a:ext>
                      </a:extLst>
                    </a:gridCol>
                  </a:tblGrid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Hyperparameters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257485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400" dirty="0"/>
                            <a:t>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Network architecture, Optimization method, LR scheduler,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039080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learning rate, momentum,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6000" dirty="0"/>
                            <a:t> in ADAM, L2 regularization strength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4783966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Number of layers, number of neurons, batch size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4915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22DFB9-AA69-41F6-92BE-434F879760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2338403"/>
                  </p:ext>
                </p:extLst>
              </p:nvPr>
            </p:nvGraphicFramePr>
            <p:xfrm>
              <a:off x="21168360" y="5623560"/>
              <a:ext cx="14081760" cy="11521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43400">
                      <a:extLst>
                        <a:ext uri="{9D8B030D-6E8A-4147-A177-3AD203B41FA5}">
                          <a16:colId xmlns:a16="http://schemas.microsoft.com/office/drawing/2014/main" val="3570456934"/>
                        </a:ext>
                      </a:extLst>
                    </a:gridCol>
                    <a:gridCol w="9738360">
                      <a:extLst>
                        <a:ext uri="{9D8B030D-6E8A-4147-A177-3AD203B41FA5}">
                          <a16:colId xmlns:a16="http://schemas.microsoft.com/office/drawing/2014/main" val="4207551014"/>
                        </a:ext>
                      </a:extLst>
                    </a:gridCol>
                  </a:tblGrid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Hyperparameters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1257485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400" dirty="0"/>
                            <a:t>Enumeration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Network architecture, Optimization method, LR scheduler,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039080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Float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681" t="-200636" r="-250" b="-100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783966"/>
                      </a:ext>
                    </a:extLst>
                  </a:tr>
                  <a:tr h="2880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Integer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0" dirty="0"/>
                            <a:t>Number of layers, number of neurons, batch size 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0491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270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Hyperparameter tuning may matter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203BF-D819-4EE3-B323-BD2FE648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3619973"/>
            <a:ext cx="32382046" cy="12976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E0F47F-A558-4524-8774-3DC1BB4A38EE}"/>
              </a:ext>
            </a:extLst>
          </p:cNvPr>
          <p:cNvSpPr txBox="1"/>
          <p:nvPr/>
        </p:nvSpPr>
        <p:spPr>
          <a:xfrm>
            <a:off x="2194560" y="17282160"/>
            <a:ext cx="1380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 sweeping using W&amp;B</a:t>
            </a:r>
          </a:p>
        </p:txBody>
      </p:sp>
    </p:spTree>
    <p:extLst>
      <p:ext uri="{BB962C8B-B14F-4D97-AF65-F5344CB8AC3E}">
        <p14:creationId xmlns:p14="http://schemas.microsoft.com/office/powerpoint/2010/main" val="954482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Grid search and random search</a:t>
            </a:r>
            <a:endParaRPr lang="en-US" dirty="0"/>
          </a:p>
        </p:txBody>
      </p:sp>
      <p:pic>
        <p:nvPicPr>
          <p:cNvPr id="2050" name="Picture 2" descr="Hyperparameter Search: Techniques to pick the most Optimal Set | by Divakar  Kapil | Analytics Vidhya | Medium">
            <a:extLst>
              <a:ext uri="{FF2B5EF4-FFF2-40B4-BE49-F238E27FC236}">
                <a16:creationId xmlns:a16="http://schemas.microsoft.com/office/drawing/2014/main" id="{FFA0ED76-9542-47B9-BFCC-DF9C37D6C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b="14374"/>
          <a:stretch/>
        </p:blipFill>
        <p:spPr bwMode="auto">
          <a:xfrm>
            <a:off x="375916" y="5052060"/>
            <a:ext cx="21750328" cy="124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9D56B-342A-47B5-A5C5-52EE3B0D398D}"/>
              </a:ext>
            </a:extLst>
          </p:cNvPr>
          <p:cNvSpPr txBox="1"/>
          <p:nvPr/>
        </p:nvSpPr>
        <p:spPr>
          <a:xfrm>
            <a:off x="22722840" y="7086600"/>
            <a:ext cx="13144500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log scale for learning rate</a:t>
            </a:r>
          </a:p>
          <a:p>
            <a:r>
              <a:rPr lang="en-US" dirty="0"/>
              <a:t>	</a:t>
            </a:r>
            <a:r>
              <a:rPr lang="en-US" sz="4400" dirty="0" err="1"/>
              <a:t>lr</a:t>
            </a:r>
            <a:r>
              <a:rPr lang="en-US" sz="4400" dirty="0"/>
              <a:t> = </a:t>
            </a:r>
            <a:r>
              <a:rPr lang="en-US" sz="4400" dirty="0" err="1"/>
              <a:t>np.power</a:t>
            </a:r>
            <a:r>
              <a:rPr lang="en-US" sz="4400" dirty="0"/>
              <a:t>(10, </a:t>
            </a:r>
            <a:r>
              <a:rPr lang="en-US" sz="4400" dirty="0" err="1"/>
              <a:t>np.random.uniform</a:t>
            </a:r>
            <a:r>
              <a:rPr lang="en-US" sz="4400" dirty="0"/>
              <a:t>(-6, -1))</a:t>
            </a:r>
          </a:p>
          <a:p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random search and grid search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More samples for more important hyperparameter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Easy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1431354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Corse-to-fine search</a:t>
            </a:r>
            <a:endParaRPr lang="en-US" dirty="0"/>
          </a:p>
        </p:txBody>
      </p:sp>
      <p:pic>
        <p:nvPicPr>
          <p:cNvPr id="2050" name="Picture 2" descr="Hyperparameter Search: Techniques to pick the most Optimal Set | by Divakar  Kapil | Analytics Vidhya | Medium">
            <a:extLst>
              <a:ext uri="{FF2B5EF4-FFF2-40B4-BE49-F238E27FC236}">
                <a16:creationId xmlns:a16="http://schemas.microsoft.com/office/drawing/2014/main" id="{FFA0ED76-9542-47B9-BFCC-DF9C37D6C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7" t="9532" b="14374"/>
          <a:stretch/>
        </p:blipFill>
        <p:spPr bwMode="auto">
          <a:xfrm>
            <a:off x="2114793" y="4297743"/>
            <a:ext cx="10810544" cy="124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9D56B-342A-47B5-A5C5-52EE3B0D398D}"/>
              </a:ext>
            </a:extLst>
          </p:cNvPr>
          <p:cNvSpPr txBox="1"/>
          <p:nvPr/>
        </p:nvSpPr>
        <p:spPr>
          <a:xfrm>
            <a:off x="15019507" y="8203646"/>
            <a:ext cx="1875492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Often half the search range and double the grid density</a:t>
            </a:r>
          </a:p>
          <a:p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Easy to parallelize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Need to select more than one candidate configuration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AC7386-FBB8-479B-B43E-14A44E3A45CF}"/>
              </a:ext>
            </a:extLst>
          </p:cNvPr>
          <p:cNvSpPr/>
          <p:nvPr/>
        </p:nvSpPr>
        <p:spPr bwMode="auto">
          <a:xfrm>
            <a:off x="7636795" y="13062591"/>
            <a:ext cx="2961488" cy="229838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262DB5-CBD2-4E32-9AC1-9316A0EFC26F}"/>
              </a:ext>
            </a:extLst>
          </p:cNvPr>
          <p:cNvSpPr/>
          <p:nvPr/>
        </p:nvSpPr>
        <p:spPr bwMode="auto">
          <a:xfrm>
            <a:off x="7981738" y="1328146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9A4822-411E-4B74-AEF6-EA307E31283E}"/>
              </a:ext>
            </a:extLst>
          </p:cNvPr>
          <p:cNvSpPr/>
          <p:nvPr/>
        </p:nvSpPr>
        <p:spPr bwMode="auto">
          <a:xfrm>
            <a:off x="8134138" y="14055447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CEB251-99FC-47A6-87D6-FF86468289E4}"/>
              </a:ext>
            </a:extLst>
          </p:cNvPr>
          <p:cNvSpPr/>
          <p:nvPr/>
        </p:nvSpPr>
        <p:spPr bwMode="auto">
          <a:xfrm>
            <a:off x="7844578" y="14829430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8A7531-586E-4CD2-AAA2-C970847348F0}"/>
              </a:ext>
            </a:extLst>
          </p:cNvPr>
          <p:cNvSpPr/>
          <p:nvPr/>
        </p:nvSpPr>
        <p:spPr bwMode="auto">
          <a:xfrm>
            <a:off x="9079472" y="1341862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986508-0228-4F11-BE0C-F92F6594BD4D}"/>
              </a:ext>
            </a:extLst>
          </p:cNvPr>
          <p:cNvSpPr/>
          <p:nvPr/>
        </p:nvSpPr>
        <p:spPr bwMode="auto">
          <a:xfrm>
            <a:off x="9873897" y="13781127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A2CFBE-0F78-4237-8241-6C11AD456C22}"/>
              </a:ext>
            </a:extLst>
          </p:cNvPr>
          <p:cNvSpPr/>
          <p:nvPr/>
        </p:nvSpPr>
        <p:spPr bwMode="auto">
          <a:xfrm>
            <a:off x="9611575" y="14773983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B38B47-4A20-4458-94B0-93257FFA8427}"/>
              </a:ext>
            </a:extLst>
          </p:cNvPr>
          <p:cNvSpPr/>
          <p:nvPr/>
        </p:nvSpPr>
        <p:spPr bwMode="auto">
          <a:xfrm>
            <a:off x="8487025" y="14572241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C657E-9ACD-4766-B718-D23B83DDF6A7}"/>
              </a:ext>
            </a:extLst>
          </p:cNvPr>
          <p:cNvSpPr/>
          <p:nvPr/>
        </p:nvSpPr>
        <p:spPr bwMode="auto">
          <a:xfrm>
            <a:off x="9998055" y="14252795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BB3916-6B7E-4EB3-B9D3-2C929A823840}"/>
              </a:ext>
            </a:extLst>
          </p:cNvPr>
          <p:cNvSpPr/>
          <p:nvPr/>
        </p:nvSpPr>
        <p:spPr bwMode="auto">
          <a:xfrm>
            <a:off x="8925256" y="13957087"/>
            <a:ext cx="461643" cy="509949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A32AA-4554-48E2-8C00-4F0F212EEAFE}"/>
              </a:ext>
            </a:extLst>
          </p:cNvPr>
          <p:cNvSpPr/>
          <p:nvPr/>
        </p:nvSpPr>
        <p:spPr bwMode="auto">
          <a:xfrm>
            <a:off x="9963849" y="9974289"/>
            <a:ext cx="2961488" cy="229838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81AE81-6287-4F0F-9DEC-F016B04D1F9F}"/>
              </a:ext>
            </a:extLst>
          </p:cNvPr>
          <p:cNvSpPr/>
          <p:nvPr/>
        </p:nvSpPr>
        <p:spPr bwMode="auto">
          <a:xfrm>
            <a:off x="11252310" y="10868785"/>
            <a:ext cx="461643" cy="509949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8F86DF-36AA-40EE-A205-2F5C7410589C}"/>
              </a:ext>
            </a:extLst>
          </p:cNvPr>
          <p:cNvSpPr/>
          <p:nvPr/>
        </p:nvSpPr>
        <p:spPr bwMode="auto">
          <a:xfrm>
            <a:off x="10306322" y="10229913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5F6CBC-8F96-4349-8EC9-E7E49C593C4B}"/>
              </a:ext>
            </a:extLst>
          </p:cNvPr>
          <p:cNvSpPr/>
          <p:nvPr/>
        </p:nvSpPr>
        <p:spPr bwMode="auto">
          <a:xfrm>
            <a:off x="11252310" y="10337724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C3CE6-3402-46EE-AC08-ADD2A721D59F}"/>
              </a:ext>
            </a:extLst>
          </p:cNvPr>
          <p:cNvSpPr/>
          <p:nvPr/>
        </p:nvSpPr>
        <p:spPr bwMode="auto">
          <a:xfrm>
            <a:off x="12162235" y="10445535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8850CB-0E66-413C-BFE1-AE5DD013327C}"/>
              </a:ext>
            </a:extLst>
          </p:cNvPr>
          <p:cNvSpPr/>
          <p:nvPr/>
        </p:nvSpPr>
        <p:spPr bwMode="auto">
          <a:xfrm>
            <a:off x="12436555" y="1135910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8A97CD8-E6C6-4B2E-863E-5BECFE74897D}"/>
              </a:ext>
            </a:extLst>
          </p:cNvPr>
          <p:cNvSpPr/>
          <p:nvPr/>
        </p:nvSpPr>
        <p:spPr bwMode="auto">
          <a:xfrm>
            <a:off x="11663774" y="1163342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0E17BE-41AC-40C0-AD05-90C175F6493A}"/>
              </a:ext>
            </a:extLst>
          </p:cNvPr>
          <p:cNvSpPr/>
          <p:nvPr/>
        </p:nvSpPr>
        <p:spPr bwMode="auto">
          <a:xfrm>
            <a:off x="10688515" y="11496262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9F8464-1386-4624-8894-69E5DE896051}"/>
              </a:ext>
            </a:extLst>
          </p:cNvPr>
          <p:cNvSpPr/>
          <p:nvPr/>
        </p:nvSpPr>
        <p:spPr bwMode="auto">
          <a:xfrm>
            <a:off x="10422045" y="10903276"/>
            <a:ext cx="274320" cy="27432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46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Successive elimination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471EE0-485A-47F6-9DE1-0CB6DAF01F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3638"/>
            <a:ext cx="29927145" cy="99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51657-E33D-4119-A1E8-F3DC9D7B5B48}"/>
              </a:ext>
            </a:extLst>
          </p:cNvPr>
          <p:cNvSpPr txBox="1"/>
          <p:nvPr/>
        </p:nvSpPr>
        <p:spPr>
          <a:xfrm>
            <a:off x="20681004" y="4494179"/>
            <a:ext cx="15466979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total number of computing resource B, e.g. total number of epochs we can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set of initial hyperparameter configurations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126F6D-F928-4B58-A1D5-C28FDC77DF50}"/>
                  </a:ext>
                </a:extLst>
              </p:cNvPr>
              <p:cNvSpPr txBox="1"/>
              <p:nvPr/>
            </p:nvSpPr>
            <p:spPr>
              <a:xfrm>
                <a:off x="20681004" y="8701304"/>
                <a:ext cx="15466979" cy="1104917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+mj-lt"/>
                  </a:rPr>
                  <a:t># successive elimination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for k in range (N):</a:t>
                </a:r>
              </a:p>
              <a:p>
                <a:endParaRPr lang="en-US" sz="44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C = </a:t>
                </a:r>
                <a:r>
                  <a:rPr lang="en-US" sz="4000" dirty="0" err="1">
                    <a:latin typeface="+mj-lt"/>
                  </a:rPr>
                  <a:t>create_initial_configurations</a:t>
                </a:r>
                <a:r>
                  <a:rPr lang="en-US" sz="4000" dirty="0">
                    <a:latin typeface="+mj-lt"/>
                  </a:rPr>
                  <a:t>(k)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n = </a:t>
                </a:r>
                <a:r>
                  <a:rPr lang="en-US" sz="4000" dirty="0" err="1">
                    <a:latin typeface="+mj-lt"/>
                  </a:rPr>
                  <a:t>number_of_configuration</a:t>
                </a:r>
                <a:r>
                  <a:rPr lang="en-US" sz="4000" dirty="0">
                    <a:latin typeface="+mj-lt"/>
                  </a:rPr>
                  <a:t>(C)</a:t>
                </a: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while n&gt;1: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Run all configurations in C for B/#C epochs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Sort these runs with validation loss/accuracy</a:t>
                </a:r>
              </a:p>
              <a:p>
                <a:pPr lvl="1"/>
                <a:r>
                  <a:rPr lang="en-US" sz="4000" dirty="0">
                    <a:latin typeface="+mj-lt"/>
                  </a:rPr>
                  <a:t>	Eliminate the bottom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4000" dirty="0">
                    <a:latin typeface="+mj-lt"/>
                  </a:rPr>
                  <a:t> configurations from C</a:t>
                </a:r>
              </a:p>
              <a:p>
                <a:pPr lvl="1"/>
                <a:r>
                  <a:rPr lang="en-US" sz="4000" dirty="0"/>
                  <a:t>	n = </a:t>
                </a:r>
                <a:r>
                  <a:rPr lang="en-US" sz="4000" dirty="0" err="1"/>
                  <a:t>number_of_configuration</a:t>
                </a:r>
                <a:r>
                  <a:rPr lang="en-US" sz="4000" dirty="0"/>
                  <a:t>(C)</a:t>
                </a: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save the best configuration</a:t>
                </a:r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 </a:t>
                </a:r>
              </a:p>
              <a:p>
                <a:r>
                  <a:rPr lang="en-US" sz="4400" dirty="0">
                    <a:latin typeface="+mj-lt"/>
                  </a:rPr>
                  <a:t>Pick the one configuration for all N trials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126F6D-F928-4B58-A1D5-C28FDC77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1004" y="8701304"/>
                <a:ext cx="15466979" cy="11049179"/>
              </a:xfrm>
              <a:prstGeom prst="rect">
                <a:avLst/>
              </a:prstGeom>
              <a:blipFill>
                <a:blip r:embed="rId4"/>
                <a:stretch>
                  <a:fillRect l="-1616" t="-1158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7F61546-0FEE-43FD-9697-5B51EAA0DDBA}"/>
              </a:ext>
            </a:extLst>
          </p:cNvPr>
          <p:cNvSpPr txBox="1"/>
          <p:nvPr/>
        </p:nvSpPr>
        <p:spPr>
          <a:xfrm>
            <a:off x="2120630" y="13690443"/>
            <a:ext cx="17587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= 27 epochs</a:t>
            </a:r>
          </a:p>
          <a:p>
            <a:endParaRPr lang="en-US" dirty="0"/>
          </a:p>
          <a:p>
            <a:r>
              <a:rPr lang="en-US" dirty="0"/>
              <a:t>Run 1: 27 configurations, 1 epoch each</a:t>
            </a:r>
          </a:p>
          <a:p>
            <a:r>
              <a:rPr lang="en-US" dirty="0"/>
              <a:t>Run 2: 9 configurations, 3 epoch each</a:t>
            </a:r>
          </a:p>
          <a:p>
            <a:r>
              <a:rPr lang="en-US" dirty="0"/>
              <a:t>Run 3: 3 configurations, 9 epoch each</a:t>
            </a:r>
          </a:p>
          <a:p>
            <a:r>
              <a:rPr lang="en-US" dirty="0"/>
              <a:t>Run 4: 1 configuration, 27 epoch each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BD14-0FED-46C8-986F-2C0E9FB037AB}"/>
              </a:ext>
            </a:extLst>
          </p:cNvPr>
          <p:cNvSpPr/>
          <p:nvPr/>
        </p:nvSpPr>
        <p:spPr>
          <a:xfrm>
            <a:off x="6534285" y="13329243"/>
            <a:ext cx="11537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 credit: https://blog.ml.cmu.edu/2018/12/12/massively-parallel-hyperparameter-optimization/</a:t>
            </a:r>
          </a:p>
        </p:txBody>
      </p:sp>
    </p:spTree>
    <p:extLst>
      <p:ext uri="{BB962C8B-B14F-4D97-AF65-F5344CB8AC3E}">
        <p14:creationId xmlns:p14="http://schemas.microsoft.com/office/powerpoint/2010/main" val="2391895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b="1" dirty="0"/>
              <a:t>Sometimes we can risk to loss good candidate configuration</a:t>
            </a:r>
            <a:endParaRPr lang="en-US" sz="9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BD14-0FED-46C8-986F-2C0E9FB037AB}"/>
              </a:ext>
            </a:extLst>
          </p:cNvPr>
          <p:cNvSpPr/>
          <p:nvPr/>
        </p:nvSpPr>
        <p:spPr>
          <a:xfrm>
            <a:off x="2215204" y="18407081"/>
            <a:ext cx="11537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https://arxiv.org/pdf/1603.06560.pdf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0AA68-C25A-460E-ABB8-3BE9275B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62" y="4999924"/>
            <a:ext cx="16218714" cy="1198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FE5009-D6A7-4B40-9C2B-FEF95896B4C8}"/>
              </a:ext>
            </a:extLst>
          </p:cNvPr>
          <p:cNvSpPr txBox="1"/>
          <p:nvPr/>
        </p:nvSpPr>
        <p:spPr>
          <a:xfrm>
            <a:off x="20235276" y="9396782"/>
            <a:ext cx="1429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very likely sometimes we need to run models with enough epochs to know how good this configuration is …</a:t>
            </a:r>
          </a:p>
        </p:txBody>
      </p:sp>
    </p:spTree>
    <p:extLst>
      <p:ext uri="{BB962C8B-B14F-4D97-AF65-F5344CB8AC3E}">
        <p14:creationId xmlns:p14="http://schemas.microsoft.com/office/powerpoint/2010/main" val="2713124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Hyper-band : successive elimination with searching over n, given total resource  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7E35C-FDAC-433F-891B-21F22F856D73}"/>
              </a:ext>
            </a:extLst>
          </p:cNvPr>
          <p:cNvSpPr txBox="1"/>
          <p:nvPr/>
        </p:nvSpPr>
        <p:spPr>
          <a:xfrm>
            <a:off x="1930396" y="5195687"/>
            <a:ext cx="15466979" cy="119725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# hyperband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Given total amount of resource B</a:t>
            </a:r>
          </a:p>
          <a:p>
            <a:r>
              <a:rPr lang="en-US" sz="4400" dirty="0">
                <a:latin typeface="+mj-lt"/>
              </a:rPr>
              <a:t>Given the minimal epoch to run r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N = </a:t>
            </a:r>
            <a:r>
              <a:rPr lang="en-US" sz="4400" b="1" dirty="0"/>
              <a:t>max(n) subject to B and r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for n in range (start=N, stop=2, step=-1):</a:t>
            </a:r>
          </a:p>
          <a:p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	</a:t>
            </a:r>
            <a:r>
              <a:rPr lang="en-US" sz="4400" b="1" dirty="0" err="1">
                <a:latin typeface="+mj-lt"/>
              </a:rPr>
              <a:t>epoch_to_run</a:t>
            </a:r>
            <a:r>
              <a:rPr lang="en-US" sz="4400" b="1" dirty="0">
                <a:latin typeface="+mj-lt"/>
              </a:rPr>
              <a:t> = B/n</a:t>
            </a:r>
          </a:p>
          <a:p>
            <a:endParaRPr lang="en-US" sz="44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C = </a:t>
            </a:r>
            <a:r>
              <a:rPr lang="en-US" sz="4000" dirty="0" err="1">
                <a:latin typeface="+mj-lt"/>
              </a:rPr>
              <a:t>create_initial_configurations</a:t>
            </a:r>
            <a:r>
              <a:rPr lang="en-US" sz="4000" dirty="0">
                <a:latin typeface="+mj-lt"/>
              </a:rPr>
              <a:t>(n)</a:t>
            </a:r>
          </a:p>
          <a:p>
            <a:pPr lvl="1"/>
            <a:endParaRPr lang="en-US" sz="40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Successive elimination on C</a:t>
            </a:r>
          </a:p>
          <a:p>
            <a:pPr lvl="1"/>
            <a:endParaRPr lang="en-US" sz="4000" dirty="0">
              <a:latin typeface="+mj-lt"/>
            </a:endParaRPr>
          </a:p>
          <a:p>
            <a:pPr lvl="1"/>
            <a:r>
              <a:rPr lang="en-US" sz="4000" dirty="0">
                <a:latin typeface="+mj-lt"/>
              </a:rPr>
              <a:t>save the best configuration</a:t>
            </a:r>
            <a:endParaRPr lang="en-US" sz="4400" dirty="0">
              <a:latin typeface="+mj-lt"/>
            </a:endParaRPr>
          </a:p>
          <a:p>
            <a:r>
              <a:rPr lang="en-US" sz="4400" dirty="0">
                <a:latin typeface="+mj-lt"/>
              </a:rPr>
              <a:t> </a:t>
            </a:r>
          </a:p>
          <a:p>
            <a:r>
              <a:rPr lang="en-US" sz="4400" dirty="0">
                <a:latin typeface="+mj-lt"/>
              </a:rPr>
              <a:t>Pick the one configuration for all N trials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81902-F190-4BEC-BA66-552C656B2F6A}"/>
              </a:ext>
            </a:extLst>
          </p:cNvPr>
          <p:cNvSpPr/>
          <p:nvPr/>
        </p:nvSpPr>
        <p:spPr>
          <a:xfrm>
            <a:off x="4267196" y="19392077"/>
            <a:ext cx="2338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Hyperband: A Novel Bandit-Based Approach to Hyperparameter Optimization. https://arxiv.org/pdf/1603.06560.pdf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F62FB-6283-4A92-8C2F-7E483EC120CC}"/>
              </a:ext>
            </a:extLst>
          </p:cNvPr>
          <p:cNvSpPr txBox="1"/>
          <p:nvPr/>
        </p:nvSpPr>
        <p:spPr>
          <a:xfrm>
            <a:off x="20066000" y="6836105"/>
            <a:ext cx="137922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with maximal possible number of configurations and minimal possible number of epoch to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number of tested configuration and increase epoch to run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need to repeat hyperband search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A8519-FC3A-4C08-9A46-911EF25649EF}"/>
              </a:ext>
            </a:extLst>
          </p:cNvPr>
          <p:cNvSpPr txBox="1"/>
          <p:nvPr/>
        </p:nvSpPr>
        <p:spPr>
          <a:xfrm>
            <a:off x="22114412" y="5195687"/>
            <a:ext cx="8918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n: number of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43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Hyper-band : successive elimination with searching over n, given total resource  </a:t>
            </a:r>
            <a:endParaRPr lang="en-US" sz="10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81902-F190-4BEC-BA66-552C656B2F6A}"/>
              </a:ext>
            </a:extLst>
          </p:cNvPr>
          <p:cNvSpPr/>
          <p:nvPr/>
        </p:nvSpPr>
        <p:spPr>
          <a:xfrm>
            <a:off x="4267196" y="19392077"/>
            <a:ext cx="23388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Hyperband: A Novel Bandit-Based Approach to Hyperparameter Optimization. https://arxiv.org/pdf/1603.06560.pdf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7B0A5-6163-44D2-A4F0-519C1DAB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202" y="4913634"/>
            <a:ext cx="16746256" cy="12536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3BE35-6DD4-40A8-A885-3A4A602C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93" y="5996783"/>
            <a:ext cx="16704050" cy="7070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CD930C-16BE-4D58-B78B-D7537E06B020}"/>
              </a:ext>
            </a:extLst>
          </p:cNvPr>
          <p:cNvSpPr txBox="1"/>
          <p:nvPr/>
        </p:nvSpPr>
        <p:spPr>
          <a:xfrm>
            <a:off x="1346200" y="13787591"/>
            <a:ext cx="1902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epochs: 5x81=405</a:t>
            </a:r>
          </a:p>
          <a:p>
            <a:endParaRPr lang="en-US" dirty="0"/>
          </a:p>
          <a:p>
            <a:r>
              <a:rPr lang="en-US" dirty="0"/>
              <a:t>Strategy 1: keep the total epochs running in a trial to be &lt;B</a:t>
            </a:r>
          </a:p>
          <a:p>
            <a:endParaRPr lang="en-US" dirty="0"/>
          </a:p>
          <a:p>
            <a:r>
              <a:rPr lang="en-US" dirty="0"/>
              <a:t>Strategy 2: allow the total epochs running in a trial to over 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79CD93-AAD7-4B79-B91F-CFE1CEC8C45E}"/>
              </a:ext>
            </a:extLst>
          </p:cNvPr>
          <p:cNvCxnSpPr/>
          <p:nvPr/>
        </p:nvCxnSpPr>
        <p:spPr>
          <a:xfrm>
            <a:off x="5029200" y="5825258"/>
            <a:ext cx="0" cy="15407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64AB5-2E1D-44FA-B5CF-DCB5D807DF9E}"/>
              </a:ext>
            </a:extLst>
          </p:cNvPr>
          <p:cNvSpPr txBox="1"/>
          <p:nvPr/>
        </p:nvSpPr>
        <p:spPr>
          <a:xfrm>
            <a:off x="3632195" y="4833136"/>
            <a:ext cx="40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trial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B9262B-B82B-40D5-983F-108955CB713D}"/>
              </a:ext>
            </a:extLst>
          </p:cNvPr>
          <p:cNvCxnSpPr/>
          <p:nvPr/>
        </p:nvCxnSpPr>
        <p:spPr>
          <a:xfrm>
            <a:off x="16854600" y="5825258"/>
            <a:ext cx="0" cy="15407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4BBD2E-1FBD-45CB-8FC8-BBF14807EAD6}"/>
              </a:ext>
            </a:extLst>
          </p:cNvPr>
          <p:cNvSpPr txBox="1"/>
          <p:nvPr/>
        </p:nvSpPr>
        <p:spPr>
          <a:xfrm>
            <a:off x="15457595" y="4833136"/>
            <a:ext cx="40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trial</a:t>
            </a:r>
          </a:p>
        </p:txBody>
      </p:sp>
    </p:spTree>
    <p:extLst>
      <p:ext uri="{BB962C8B-B14F-4D97-AF65-F5344CB8AC3E}">
        <p14:creationId xmlns:p14="http://schemas.microsoft.com/office/powerpoint/2010/main" val="40296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Bayesian hyperparameter optimization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00D7D-7B30-4A7C-9397-9D9AD4CCE8F1}"/>
              </a:ext>
            </a:extLst>
          </p:cNvPr>
          <p:cNvSpPr txBox="1"/>
          <p:nvPr/>
        </p:nvSpPr>
        <p:spPr>
          <a:xfrm>
            <a:off x="2362200" y="424180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Grid or random search treats every configuration independently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Hyperband searches allocated resource in the retrospective manner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E4174-988D-490C-A806-1642A83D3F85}"/>
                  </a:ext>
                </a:extLst>
              </p:cNvPr>
              <p:cNvSpPr txBox="1"/>
              <p:nvPr/>
            </p:nvSpPr>
            <p:spPr>
              <a:xfrm>
                <a:off x="2362200" y="6629400"/>
                <a:ext cx="3317874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Bayesian methods try to build a probability model of loss/accuracy over hyperparameters: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 is a hyperparameter configuration and y is the accuracy. Function f is the probability of y given c.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0E4174-988D-490C-A806-1642A83D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6629400"/>
                <a:ext cx="33178748" cy="4247317"/>
              </a:xfrm>
              <a:prstGeom prst="rect">
                <a:avLst/>
              </a:prstGeom>
              <a:blipFill>
                <a:blip r:embed="rId2"/>
                <a:stretch>
                  <a:fillRect l="-992" t="-4023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CF1A7-FD45-4372-B2C8-CB1D656BF118}"/>
                  </a:ext>
                </a:extLst>
              </p:cNvPr>
              <p:cNvSpPr txBox="1"/>
              <p:nvPr/>
            </p:nvSpPr>
            <p:spPr>
              <a:xfrm>
                <a:off x="2362200" y="11360283"/>
                <a:ext cx="33178748" cy="720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have a model f, we can estimate next best hyperparameter by maximizing the expected improvement: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all possible accuracy and possible improvement (1-y), what is the expected improvement in accuracy?</a:t>
                </a:r>
              </a:p>
              <a:p>
                <a:endParaRPr lang="en-US" dirty="0"/>
              </a:p>
              <a:p>
                <a:r>
                  <a:rPr lang="en-US" dirty="0"/>
                  <a:t>The next hyperparameter selection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1CF1A7-FD45-4372-B2C8-CB1D656BF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1360283"/>
                <a:ext cx="33178748" cy="7201202"/>
              </a:xfrm>
              <a:prstGeom prst="rect">
                <a:avLst/>
              </a:prstGeom>
              <a:blipFill>
                <a:blip r:embed="rId3"/>
                <a:stretch>
                  <a:fillRect l="-992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02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8433B-9E45-4D30-9B3E-E7D0913FFF3B}"/>
              </a:ext>
            </a:extLst>
          </p:cNvPr>
          <p:cNvSpPr txBox="1"/>
          <p:nvPr/>
        </p:nvSpPr>
        <p:spPr>
          <a:xfrm>
            <a:off x="2308860" y="3840480"/>
            <a:ext cx="3154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is vulnerable to bad conditioning of loss function (ratio of the largest and smallest eigenvalues of Hessian matrix)</a:t>
            </a:r>
          </a:p>
          <a:p>
            <a:endParaRPr lang="en-US" dirty="0"/>
          </a:p>
          <a:p>
            <a:r>
              <a:rPr lang="en-US" dirty="0"/>
              <a:t>Loss function changes quickly along one dimension than another dimension.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78122-42C4-48AD-808F-3DB09ED7C6DD}"/>
              </a:ext>
            </a:extLst>
          </p:cNvPr>
          <p:cNvSpPr/>
          <p:nvPr/>
        </p:nvSpPr>
        <p:spPr bwMode="auto">
          <a:xfrm>
            <a:off x="7818120" y="1106775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C6F6A-F28F-42DB-98D3-0318434943FC}"/>
              </a:ext>
            </a:extLst>
          </p:cNvPr>
          <p:cNvSpPr/>
          <p:nvPr/>
        </p:nvSpPr>
        <p:spPr bwMode="auto">
          <a:xfrm>
            <a:off x="6972300" y="1067636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7D8AC-58CC-4A87-92D9-58E055164E2F}"/>
              </a:ext>
            </a:extLst>
          </p:cNvPr>
          <p:cNvSpPr/>
          <p:nvPr/>
        </p:nvSpPr>
        <p:spPr bwMode="auto">
          <a:xfrm>
            <a:off x="6263453" y="1040789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C9B2F-EDB0-4C45-8497-62BD317CAF94}"/>
              </a:ext>
            </a:extLst>
          </p:cNvPr>
          <p:cNvSpPr/>
          <p:nvPr/>
        </p:nvSpPr>
        <p:spPr bwMode="auto">
          <a:xfrm>
            <a:off x="5863496" y="1017078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C66F65-7A80-42A3-B561-C32B905DDD36}"/>
              </a:ext>
            </a:extLst>
          </p:cNvPr>
          <p:cNvSpPr/>
          <p:nvPr/>
        </p:nvSpPr>
        <p:spPr bwMode="auto">
          <a:xfrm>
            <a:off x="4926329" y="976744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07ED45-0D79-4805-AB2A-70BEFE4D2D13}"/>
              </a:ext>
            </a:extLst>
          </p:cNvPr>
          <p:cNvSpPr/>
          <p:nvPr/>
        </p:nvSpPr>
        <p:spPr bwMode="auto">
          <a:xfrm>
            <a:off x="25157524" y="9422632"/>
            <a:ext cx="5554980" cy="457200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0BD1D0-1ECC-4C87-92A8-F9DCF1BA44A2}"/>
              </a:ext>
            </a:extLst>
          </p:cNvPr>
          <p:cNvSpPr/>
          <p:nvPr/>
        </p:nvSpPr>
        <p:spPr bwMode="auto">
          <a:xfrm>
            <a:off x="26706242" y="10560521"/>
            <a:ext cx="2457544" cy="2290312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3E5D35-866D-4A12-B4D8-5C820A6E4971}"/>
              </a:ext>
            </a:extLst>
          </p:cNvPr>
          <p:cNvSpPr/>
          <p:nvPr/>
        </p:nvSpPr>
        <p:spPr bwMode="auto">
          <a:xfrm>
            <a:off x="25934764" y="9837882"/>
            <a:ext cx="4000500" cy="373559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CC47E1-6276-460B-9677-ABF6CE408FD4}"/>
              </a:ext>
            </a:extLst>
          </p:cNvPr>
          <p:cNvSpPr/>
          <p:nvPr/>
        </p:nvSpPr>
        <p:spPr bwMode="auto">
          <a:xfrm>
            <a:off x="24591832" y="8366360"/>
            <a:ext cx="6686363" cy="6678633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C9E46-702C-4E02-8747-DBCE0150C46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19DA12-2E6E-4922-B05C-D724F504361F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ED7A77-E866-48F5-9AAF-3666EACF8E20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E2CF66-32ED-479C-98D5-38FE178943FF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FBCF54F-C0B3-40CB-B783-4F9B65181CC7}"/>
              </a:ext>
            </a:extLst>
          </p:cNvPr>
          <p:cNvSpPr/>
          <p:nvPr/>
        </p:nvSpPr>
        <p:spPr bwMode="auto">
          <a:xfrm>
            <a:off x="5786202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>
            <a:off x="8778240" y="8366360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CF4D8-FBE8-4C77-9A08-F5CF90DF0261}"/>
              </a:ext>
            </a:extLst>
          </p:cNvPr>
          <p:cNvSpPr txBox="1"/>
          <p:nvPr/>
        </p:nvSpPr>
        <p:spPr>
          <a:xfrm>
            <a:off x="13030293" y="7708731"/>
            <a:ext cx="4594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68BC2-909F-43AB-B1C0-1FC9E5CA1B68}"/>
              </a:ext>
            </a:extLst>
          </p:cNvPr>
          <p:cNvSpPr/>
          <p:nvPr/>
        </p:nvSpPr>
        <p:spPr bwMode="auto">
          <a:xfrm rot="5400000">
            <a:off x="14952485" y="1184250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06B5A-13E8-4C6A-9EEA-0460D9D93FB0}"/>
              </a:ext>
            </a:extLst>
          </p:cNvPr>
          <p:cNvSpPr txBox="1"/>
          <p:nvPr/>
        </p:nvSpPr>
        <p:spPr>
          <a:xfrm>
            <a:off x="15916321" y="14073131"/>
            <a:ext cx="4594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5C544-8E0F-45F4-84F9-A16D01445F9D}"/>
              </a:ext>
            </a:extLst>
          </p:cNvPr>
          <p:cNvCxnSpPr>
            <a:cxnSpLocks/>
          </p:cNvCxnSpPr>
          <p:nvPr/>
        </p:nvCxnSpPr>
        <p:spPr>
          <a:xfrm flipV="1">
            <a:off x="5897879" y="1067636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2561FC-6118-4C1C-B184-F1B424ADA16E}"/>
              </a:ext>
            </a:extLst>
          </p:cNvPr>
          <p:cNvCxnSpPr>
            <a:cxnSpLocks/>
          </p:cNvCxnSpPr>
          <p:nvPr/>
        </p:nvCxnSpPr>
        <p:spPr>
          <a:xfrm>
            <a:off x="6772322" y="1076700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6C704-74AC-4D44-A008-EFDA38E6E901}"/>
              </a:ext>
            </a:extLst>
          </p:cNvPr>
          <p:cNvCxnSpPr>
            <a:cxnSpLocks/>
          </p:cNvCxnSpPr>
          <p:nvPr/>
        </p:nvCxnSpPr>
        <p:spPr>
          <a:xfrm flipV="1">
            <a:off x="7312767" y="1083064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0738A2-9499-46FE-AAE3-4C55D1B6F448}"/>
              </a:ext>
            </a:extLst>
          </p:cNvPr>
          <p:cNvCxnSpPr>
            <a:cxnSpLocks/>
          </p:cNvCxnSpPr>
          <p:nvPr/>
        </p:nvCxnSpPr>
        <p:spPr>
          <a:xfrm>
            <a:off x="7781348" y="1083064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8BECCE-8145-4048-A46B-D4CE2A8FBF8B}"/>
              </a:ext>
            </a:extLst>
          </p:cNvPr>
          <p:cNvSpPr/>
          <p:nvPr/>
        </p:nvSpPr>
        <p:spPr bwMode="auto">
          <a:xfrm>
            <a:off x="8388716" y="1141688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72F368-66D7-4C0C-AFD4-CD8F8CDCDE9F}"/>
              </a:ext>
            </a:extLst>
          </p:cNvPr>
          <p:cNvCxnSpPr>
            <a:cxnSpLocks/>
          </p:cNvCxnSpPr>
          <p:nvPr/>
        </p:nvCxnSpPr>
        <p:spPr>
          <a:xfrm flipV="1">
            <a:off x="8778240" y="1108675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2E8FCE-4A5E-4A08-B7FB-72A7F3D598D7}"/>
              </a:ext>
            </a:extLst>
          </p:cNvPr>
          <p:cNvCxnSpPr>
            <a:cxnSpLocks/>
          </p:cNvCxnSpPr>
          <p:nvPr/>
        </p:nvCxnSpPr>
        <p:spPr>
          <a:xfrm>
            <a:off x="9399850" y="1117978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0A73DE98-B7B6-4D8A-88D5-9D784A92A11A}"/>
              </a:ext>
            </a:extLst>
          </p:cNvPr>
          <p:cNvSpPr/>
          <p:nvPr/>
        </p:nvSpPr>
        <p:spPr bwMode="auto">
          <a:xfrm>
            <a:off x="25145860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A10D9E-9509-48CA-A26F-12B968FF4065}"/>
              </a:ext>
            </a:extLst>
          </p:cNvPr>
          <p:cNvCxnSpPr>
            <a:cxnSpLocks/>
          </p:cNvCxnSpPr>
          <p:nvPr/>
        </p:nvCxnSpPr>
        <p:spPr>
          <a:xfrm flipV="1">
            <a:off x="25257537" y="12511586"/>
            <a:ext cx="917162" cy="36522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432CBE-776D-489E-B009-A8BFA8231C68}"/>
              </a:ext>
            </a:extLst>
          </p:cNvPr>
          <p:cNvCxnSpPr>
            <a:cxnSpLocks/>
          </p:cNvCxnSpPr>
          <p:nvPr/>
        </p:nvCxnSpPr>
        <p:spPr>
          <a:xfrm flipV="1">
            <a:off x="26006846" y="12120261"/>
            <a:ext cx="624959" cy="48675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1CC5CE-2128-4A2F-B9B4-BEBC383F3CA2}"/>
              </a:ext>
            </a:extLst>
          </p:cNvPr>
          <p:cNvCxnSpPr>
            <a:cxnSpLocks/>
          </p:cNvCxnSpPr>
          <p:nvPr/>
        </p:nvCxnSpPr>
        <p:spPr>
          <a:xfrm flipV="1">
            <a:off x="26557169" y="11904106"/>
            <a:ext cx="783807" cy="2883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5E7CBE-3664-4620-A38A-93E92C56C65D}"/>
              </a:ext>
            </a:extLst>
          </p:cNvPr>
          <p:cNvCxnSpPr>
            <a:cxnSpLocks/>
          </p:cNvCxnSpPr>
          <p:nvPr/>
        </p:nvCxnSpPr>
        <p:spPr>
          <a:xfrm flipV="1">
            <a:off x="27236863" y="11698100"/>
            <a:ext cx="783807" cy="2883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78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Bayesian hyperparameter optimization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E4174-988D-490C-A806-1642A83D3F85}"/>
              </a:ext>
            </a:extLst>
          </p:cNvPr>
          <p:cNvSpPr txBox="1"/>
          <p:nvPr/>
        </p:nvSpPr>
        <p:spPr>
          <a:xfrm>
            <a:off x="2362200" y="398780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methods interleave finding next best hyperparameter configuration and updating the probability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E4FF94-6A7E-4192-B241-79E5E44F7A20}"/>
                  </a:ext>
                </a:extLst>
              </p:cNvPr>
              <p:cNvSpPr txBox="1"/>
              <p:nvPr/>
            </p:nvSpPr>
            <p:spPr>
              <a:xfrm>
                <a:off x="2362200" y="7113726"/>
                <a:ext cx="15466979" cy="1027300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latin typeface="+mj-lt"/>
                  </a:rPr>
                  <a:t>Initialize the probability model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dirty="0">
                  <a:latin typeface="+mj-lt"/>
                </a:endParaRP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Set the maximal number of hyperparameter configurations to try as N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for n in range (N):</a:t>
                </a:r>
              </a:p>
              <a:p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	Select next best configuration:</a:t>
                </a:r>
              </a:p>
              <a:p>
                <a:r>
                  <a:rPr lang="en-US" sz="4400" dirty="0">
                    <a:latin typeface="+mj-lt"/>
                  </a:rPr>
                  <a:t>		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𝐸𝐼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endParaRPr lang="en-US" sz="4400" dirty="0">
                  <a:latin typeface="+mj-lt"/>
                </a:endParaRPr>
              </a:p>
              <a:p>
                <a:endParaRPr lang="en-US" sz="44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Train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000" dirty="0">
                    <a:latin typeface="+mj-lt"/>
                  </a:rPr>
                  <a:t> and compute accuracy 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4000" dirty="0">
                  <a:latin typeface="+mj-lt"/>
                </a:endParaRPr>
              </a:p>
              <a:p>
                <a:pPr lvl="1"/>
                <a:endParaRPr lang="en-US" sz="4000" dirty="0">
                  <a:latin typeface="+mj-lt"/>
                </a:endParaRPr>
              </a:p>
              <a:p>
                <a:pPr lvl="1"/>
                <a:r>
                  <a:rPr lang="en-US" sz="4000" dirty="0">
                    <a:latin typeface="+mj-lt"/>
                  </a:rPr>
                  <a:t>Update the probability model with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400" dirty="0">
                  <a:latin typeface="+mj-lt"/>
                </a:endParaRPr>
              </a:p>
              <a:p>
                <a:r>
                  <a:rPr lang="en-US" sz="4400" dirty="0">
                    <a:latin typeface="+mj-lt"/>
                  </a:rPr>
                  <a:t> </a:t>
                </a:r>
              </a:p>
              <a:p>
                <a:r>
                  <a:rPr lang="en-US" sz="4400" dirty="0">
                    <a:latin typeface="+mj-lt"/>
                  </a:rPr>
                  <a:t>Pick the one configuration with best accuracy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E4FF94-6A7E-4192-B241-79E5E44F7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3726"/>
                <a:ext cx="15466979" cy="10273005"/>
              </a:xfrm>
              <a:prstGeom prst="rect">
                <a:avLst/>
              </a:prstGeom>
              <a:blipFill>
                <a:blip r:embed="rId2"/>
                <a:stretch>
                  <a:fillRect l="-1616" t="-1306" r="-1025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BC9373-EA5A-46E9-9AD2-396EF53E9E1C}"/>
              </a:ext>
            </a:extLst>
          </p:cNvPr>
          <p:cNvSpPr txBox="1"/>
          <p:nvPr/>
        </p:nvSpPr>
        <p:spPr>
          <a:xfrm>
            <a:off x="18746823" y="7113726"/>
            <a:ext cx="1655917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methods* used different tools to model probability – </a:t>
            </a:r>
            <a:r>
              <a:rPr lang="en-US" dirty="0" err="1"/>
              <a:t>Parzen</a:t>
            </a:r>
            <a:r>
              <a:rPr lang="en-US" dirty="0"/>
              <a:t> Window, Random forest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Essentially sequential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mitigated by training multiple configurations in parallel and update model in a faster 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BB266-DFB5-4D6B-8102-2CEEF93AD438}"/>
              </a:ext>
            </a:extLst>
          </p:cNvPr>
          <p:cNvSpPr/>
          <p:nvPr/>
        </p:nvSpPr>
        <p:spPr>
          <a:xfrm>
            <a:off x="5105396" y="18050445"/>
            <a:ext cx="23952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*https://papers.nips.cc/paper/2011/file/86e8f7ab32cfd12577bc2619bc635690-Paper.pdf</a:t>
            </a:r>
          </a:p>
        </p:txBody>
      </p:sp>
    </p:spTree>
    <p:extLst>
      <p:ext uri="{BB962C8B-B14F-4D97-AF65-F5344CB8AC3E}">
        <p14:creationId xmlns:p14="http://schemas.microsoft.com/office/powerpoint/2010/main" val="2206814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 can be complicated</a:t>
            </a:r>
            <a:endParaRPr lang="en-US" sz="10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C9373-EA5A-46E9-9AD2-396EF53E9E1C}"/>
              </a:ext>
            </a:extLst>
          </p:cNvPr>
          <p:cNvSpPr txBox="1"/>
          <p:nvPr/>
        </p:nvSpPr>
        <p:spPr>
          <a:xfrm>
            <a:off x="2592423" y="4446726"/>
            <a:ext cx="33602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Implement these algorithms can become complicated for heterogeneous computing environment</a:t>
            </a:r>
          </a:p>
          <a:p>
            <a:endParaRPr lang="en-US" dirty="0"/>
          </a:p>
          <a:p>
            <a:r>
              <a:rPr lang="en-US" dirty="0"/>
              <a:t>		Single user, single computer vs. multiple users, a cluster with CPU and GPUs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great tools for local setup and online services: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8DBB038E-BE26-4D2D-A75D-E8D87A11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10514151"/>
            <a:ext cx="7641963" cy="50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33373-F2F1-46A4-A0DB-5E566D7AB0DD}"/>
              </a:ext>
            </a:extLst>
          </p:cNvPr>
          <p:cNvSpPr txBox="1"/>
          <p:nvPr/>
        </p:nvSpPr>
        <p:spPr>
          <a:xfrm>
            <a:off x="3479800" y="16714590"/>
            <a:ext cx="386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RayTune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4B611-C8D8-44BB-90AB-0AF3B2FC4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75" r="15765"/>
          <a:stretch/>
        </p:blipFill>
        <p:spPr>
          <a:xfrm>
            <a:off x="23126100" y="7751894"/>
            <a:ext cx="10857477" cy="3248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E3DE0-37C5-4D21-8E3F-EEDA1C7D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655" y="11264719"/>
            <a:ext cx="12884812" cy="703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938B6-FFF2-4966-A165-D7F4AD13A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430" y="11392782"/>
            <a:ext cx="12544425" cy="3438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F9E2-5AEF-4BE0-B6A9-DB8B67DCB9DB}"/>
              </a:ext>
            </a:extLst>
          </p:cNvPr>
          <p:cNvSpPr txBox="1"/>
          <p:nvPr/>
        </p:nvSpPr>
        <p:spPr>
          <a:xfrm>
            <a:off x="13725346" y="16714590"/>
            <a:ext cx="386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19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Set up training with Bias, variance, hyperparameter tuning in mind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/>
              <p:nvPr/>
            </p:nvSpPr>
            <p:spPr>
              <a:xfrm>
                <a:off x="3632196" y="8417253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data set, model error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96" y="8417253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65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2AA070CD-15E3-4F02-9D51-A010DC7076F8}"/>
              </a:ext>
            </a:extLst>
          </p:cNvPr>
          <p:cNvSpPr/>
          <p:nvPr/>
        </p:nvSpPr>
        <p:spPr>
          <a:xfrm rot="16200000">
            <a:off x="14592300" y="8860155"/>
            <a:ext cx="990600" cy="59436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277B309-2A83-430F-90AC-F7603150537D}"/>
              </a:ext>
            </a:extLst>
          </p:cNvPr>
          <p:cNvSpPr/>
          <p:nvPr/>
        </p:nvSpPr>
        <p:spPr>
          <a:xfrm rot="16200000">
            <a:off x="23782048" y="7290406"/>
            <a:ext cx="848304" cy="89408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D3D0D-07EC-4B84-888C-C4FE84072009}"/>
              </a:ext>
            </a:extLst>
          </p:cNvPr>
          <p:cNvSpPr/>
          <p:nvPr/>
        </p:nvSpPr>
        <p:spPr bwMode="auto">
          <a:xfrm>
            <a:off x="13068300" y="12327253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Bias</a:t>
            </a:r>
            <a:r>
              <a:rPr lang="en-US" baseline="30000" dirty="0">
                <a:latin typeface="Arial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9E43A-8494-4E85-B412-7CC6576D0EF5}"/>
              </a:ext>
            </a:extLst>
          </p:cNvPr>
          <p:cNvSpPr/>
          <p:nvPr/>
        </p:nvSpPr>
        <p:spPr bwMode="auto">
          <a:xfrm>
            <a:off x="22237700" y="12184958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0F26-55DA-4A70-9B09-3CB21B524399}"/>
              </a:ext>
            </a:extLst>
          </p:cNvPr>
          <p:cNvSpPr/>
          <p:nvPr/>
        </p:nvSpPr>
        <p:spPr bwMode="auto">
          <a:xfrm>
            <a:off x="29444954" y="12184958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Bayes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5546-5F75-4079-BE4D-C2523C91F714}"/>
              </a:ext>
            </a:extLst>
          </p:cNvPr>
          <p:cNvCxnSpPr/>
          <p:nvPr/>
        </p:nvCxnSpPr>
        <p:spPr>
          <a:xfrm flipH="1" flipV="1">
            <a:off x="29819600" y="11084750"/>
            <a:ext cx="762000" cy="11002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Estimate Bias and variance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1D9D2-A077-4C7B-AA20-C2EC3EFB5407}"/>
              </a:ext>
            </a:extLst>
          </p:cNvPr>
          <p:cNvCxnSpPr/>
          <p:nvPr/>
        </p:nvCxnSpPr>
        <p:spPr>
          <a:xfrm>
            <a:off x="3786873" y="5182848"/>
            <a:ext cx="0" cy="1059180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B3C419-E621-4F05-BAE9-F543AB6EC616}"/>
              </a:ext>
            </a:extLst>
          </p:cNvPr>
          <p:cNvCxnSpPr>
            <a:cxnSpLocks/>
          </p:cNvCxnSpPr>
          <p:nvPr/>
        </p:nvCxnSpPr>
        <p:spPr>
          <a:xfrm>
            <a:off x="3786873" y="15774648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7621C-574D-4CEA-8B0C-33F676FC4647}"/>
              </a:ext>
            </a:extLst>
          </p:cNvPr>
          <p:cNvCxnSpPr>
            <a:cxnSpLocks/>
          </p:cNvCxnSpPr>
          <p:nvPr/>
        </p:nvCxnSpPr>
        <p:spPr>
          <a:xfrm>
            <a:off x="3746496" y="13844248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FD3A1A-BC41-4ABD-B543-FB195B2A584B}"/>
              </a:ext>
            </a:extLst>
          </p:cNvPr>
          <p:cNvSpPr/>
          <p:nvPr/>
        </p:nvSpPr>
        <p:spPr bwMode="auto">
          <a:xfrm>
            <a:off x="3863073" y="12704402"/>
            <a:ext cx="14122400" cy="301944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B6A3D64-230F-401A-9717-89792CCE6E6B}"/>
              </a:ext>
            </a:extLst>
          </p:cNvPr>
          <p:cNvSpPr/>
          <p:nvPr/>
        </p:nvSpPr>
        <p:spPr bwMode="auto">
          <a:xfrm>
            <a:off x="3786873" y="6800178"/>
            <a:ext cx="14198600" cy="4055145"/>
          </a:xfrm>
          <a:custGeom>
            <a:avLst/>
            <a:gdLst>
              <a:gd name="connsiteX0" fmla="*/ 0 w 13512800"/>
              <a:gd name="connsiteY0" fmla="*/ 0 h 4055145"/>
              <a:gd name="connsiteX1" fmla="*/ 838200 w 13512800"/>
              <a:gd name="connsiteY1" fmla="*/ 2387600 h 4055145"/>
              <a:gd name="connsiteX2" fmla="*/ 2438400 w 13512800"/>
              <a:gd name="connsiteY2" fmla="*/ 3683000 h 4055145"/>
              <a:gd name="connsiteX3" fmla="*/ 6096000 w 13512800"/>
              <a:gd name="connsiteY3" fmla="*/ 4038600 h 4055145"/>
              <a:gd name="connsiteX4" fmla="*/ 11303000 w 13512800"/>
              <a:gd name="connsiteY4" fmla="*/ 3987800 h 4055145"/>
              <a:gd name="connsiteX5" fmla="*/ 13512800 w 13512800"/>
              <a:gd name="connsiteY5" fmla="*/ 3911600 h 405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12800" h="4055145">
                <a:moveTo>
                  <a:pt x="0" y="0"/>
                </a:moveTo>
                <a:cubicBezTo>
                  <a:pt x="215900" y="886883"/>
                  <a:pt x="431800" y="1773767"/>
                  <a:pt x="838200" y="2387600"/>
                </a:cubicBezTo>
                <a:cubicBezTo>
                  <a:pt x="1244600" y="3001433"/>
                  <a:pt x="1562100" y="3407833"/>
                  <a:pt x="2438400" y="3683000"/>
                </a:cubicBezTo>
                <a:cubicBezTo>
                  <a:pt x="3314700" y="3958167"/>
                  <a:pt x="4618567" y="3987800"/>
                  <a:pt x="6096000" y="4038600"/>
                </a:cubicBezTo>
                <a:cubicBezTo>
                  <a:pt x="7573433" y="4089400"/>
                  <a:pt x="10066867" y="4008967"/>
                  <a:pt x="11303000" y="3987800"/>
                </a:cubicBezTo>
                <a:cubicBezTo>
                  <a:pt x="12539133" y="3966633"/>
                  <a:pt x="13025966" y="3939116"/>
                  <a:pt x="13512800" y="3911600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6498C-2E6D-48D9-A848-C7E0327BF90B}"/>
              </a:ext>
            </a:extLst>
          </p:cNvPr>
          <p:cNvSpPr txBox="1"/>
          <p:nvPr/>
        </p:nvSpPr>
        <p:spPr>
          <a:xfrm>
            <a:off x="8663673" y="16485848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51352-40DE-4FAF-9C7C-C879374AE6FE}"/>
              </a:ext>
            </a:extLst>
          </p:cNvPr>
          <p:cNvSpPr txBox="1"/>
          <p:nvPr/>
        </p:nvSpPr>
        <p:spPr>
          <a:xfrm>
            <a:off x="1930396" y="1001708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1E633-818D-4550-A4E4-C46B954B7A9D}"/>
              </a:ext>
            </a:extLst>
          </p:cNvPr>
          <p:cNvSpPr txBox="1"/>
          <p:nvPr/>
        </p:nvSpPr>
        <p:spPr>
          <a:xfrm>
            <a:off x="5336276" y="9012473"/>
            <a:ext cx="365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6F4B0-3A00-4B77-8BF0-5D2D0B4E9FBB}"/>
              </a:ext>
            </a:extLst>
          </p:cNvPr>
          <p:cNvSpPr txBox="1"/>
          <p:nvPr/>
        </p:nvSpPr>
        <p:spPr>
          <a:xfrm>
            <a:off x="3956045" y="14191542"/>
            <a:ext cx="434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B3447-8073-4712-B35A-ABE0CA0ADBA2}"/>
              </a:ext>
            </a:extLst>
          </p:cNvPr>
          <p:cNvCxnSpPr/>
          <p:nvPr/>
        </p:nvCxnSpPr>
        <p:spPr>
          <a:xfrm>
            <a:off x="17274273" y="10835898"/>
            <a:ext cx="0" cy="175454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A7731B-E315-4287-B5C7-FD0456E1F681}"/>
              </a:ext>
            </a:extLst>
          </p:cNvPr>
          <p:cNvSpPr txBox="1"/>
          <p:nvPr/>
        </p:nvSpPr>
        <p:spPr>
          <a:xfrm>
            <a:off x="13777703" y="11316292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3DD86-0E28-47EB-9B58-16AC70F3AB7D}"/>
              </a:ext>
            </a:extLst>
          </p:cNvPr>
          <p:cNvCxnSpPr>
            <a:cxnSpLocks/>
          </p:cNvCxnSpPr>
          <p:nvPr/>
        </p:nvCxnSpPr>
        <p:spPr>
          <a:xfrm>
            <a:off x="17274273" y="12704402"/>
            <a:ext cx="0" cy="113984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21AEB-9AC4-41B4-B1E8-5D650312FBED}"/>
              </a:ext>
            </a:extLst>
          </p:cNvPr>
          <p:cNvSpPr txBox="1"/>
          <p:nvPr/>
        </p:nvSpPr>
        <p:spPr>
          <a:xfrm>
            <a:off x="13963888" y="12895518"/>
            <a:ext cx="3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6B71-5B40-4C99-A620-BC3C71737CF0}"/>
              </a:ext>
            </a:extLst>
          </p:cNvPr>
          <p:cNvSpPr txBox="1"/>
          <p:nvPr/>
        </p:nvSpPr>
        <p:spPr>
          <a:xfrm>
            <a:off x="18078445" y="13376150"/>
            <a:ext cx="3310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3CA00-A4C8-44EF-90F1-41CB8910CD61}"/>
              </a:ext>
            </a:extLst>
          </p:cNvPr>
          <p:cNvSpPr txBox="1"/>
          <p:nvPr/>
        </p:nvSpPr>
        <p:spPr>
          <a:xfrm>
            <a:off x="21481802" y="8374565"/>
            <a:ext cx="1347674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estimate Bias by comparing model performance with Bayes accuracy (suppose we have this information)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 estimate Variance by comparing model performance on training set and test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Can we tune hyper parameter on test set?</a:t>
            </a:r>
          </a:p>
        </p:txBody>
      </p:sp>
      <p:pic>
        <p:nvPicPr>
          <p:cNvPr id="29" name="Picture 2" descr="Train/Test Split and Cross Validation - A Python Tutorial - AlgoTrading101  Blog">
            <a:extLst>
              <a:ext uri="{FF2B5EF4-FFF2-40B4-BE49-F238E27FC236}">
                <a16:creationId xmlns:a16="http://schemas.microsoft.com/office/drawing/2014/main" id="{FB0D8F67-3C5D-422E-9841-BA36ABC2F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5"/>
          <a:stretch/>
        </p:blipFill>
        <p:spPr bwMode="auto">
          <a:xfrm>
            <a:off x="5240020" y="3443290"/>
            <a:ext cx="26072353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93F98-278C-47D2-A4E1-49A0CA360AD9}"/>
              </a:ext>
            </a:extLst>
          </p:cNvPr>
          <p:cNvSpPr txBox="1"/>
          <p:nvPr/>
        </p:nvSpPr>
        <p:spPr>
          <a:xfrm>
            <a:off x="5715000" y="12496800"/>
            <a:ext cx="260723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idea!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is used to get an unbiased estimation of model on real-world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Tuning hyperparameters on test set leads to overfitting on test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model performance estimation will be overestimated</a:t>
            </a:r>
          </a:p>
        </p:txBody>
      </p:sp>
    </p:spTree>
    <p:extLst>
      <p:ext uri="{BB962C8B-B14F-4D97-AF65-F5344CB8AC3E}">
        <p14:creationId xmlns:p14="http://schemas.microsoft.com/office/powerpoint/2010/main" val="1145621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Train, Dev and 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D35C5-7D4B-4A3E-B0C8-F520D49C4AEB}"/>
              </a:ext>
            </a:extLst>
          </p:cNvPr>
          <p:cNvSpPr/>
          <p:nvPr/>
        </p:nvSpPr>
        <p:spPr bwMode="auto">
          <a:xfrm>
            <a:off x="6070600" y="5044552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7F52F-6B09-444C-9A0A-BB45131B886B}"/>
              </a:ext>
            </a:extLst>
          </p:cNvPr>
          <p:cNvSpPr/>
          <p:nvPr/>
        </p:nvSpPr>
        <p:spPr bwMode="auto">
          <a:xfrm>
            <a:off x="21183600" y="5044552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EB379-3962-4C13-9E08-F92F321E7E63}"/>
              </a:ext>
            </a:extLst>
          </p:cNvPr>
          <p:cNvSpPr/>
          <p:nvPr/>
        </p:nvSpPr>
        <p:spPr bwMode="auto">
          <a:xfrm>
            <a:off x="24866600" y="5044552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2A5676D-176E-48A7-A972-5E18FA6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31332"/>
              </p:ext>
            </p:extLst>
          </p:nvPr>
        </p:nvGraphicFramePr>
        <p:xfrm>
          <a:off x="2337696" y="10520569"/>
          <a:ext cx="3187700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200">
                  <a:extLst>
                    <a:ext uri="{9D8B030D-6E8A-4147-A177-3AD203B41FA5}">
                      <a16:colId xmlns:a16="http://schemas.microsoft.com/office/drawing/2014/main" val="1735422656"/>
                    </a:ext>
                  </a:extLst>
                </a:gridCol>
                <a:gridCol w="12920134">
                  <a:extLst>
                    <a:ext uri="{9D8B030D-6E8A-4147-A177-3AD203B41FA5}">
                      <a16:colId xmlns:a16="http://schemas.microsoft.com/office/drawing/2014/main" val="2392771095"/>
                    </a:ext>
                  </a:extLst>
                </a:gridCol>
                <a:gridCol w="10625667">
                  <a:extLst>
                    <a:ext uri="{9D8B030D-6E8A-4147-A177-3AD203B41FA5}">
                      <a16:colId xmlns:a16="http://schemas.microsoft.com/office/drawing/2014/main" val="42035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Dev/Val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9877"/>
                  </a:ext>
                </a:extLst>
              </a:tr>
              <a:tr h="1061502"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train the mode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estimate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tune the hyperparameter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estimate variance by comparing to the training error/accuracy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Also called validation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Used to get an unbiased estimation for model performance</a:t>
                      </a:r>
                    </a:p>
                    <a:p>
                      <a:pPr marL="857250" indent="-8572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4800" dirty="0"/>
                        <a:t>Not used in any way in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321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5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Use Train, Dev and Test sets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1D9D2-A077-4C7B-AA20-C2EC3EFB5407}"/>
              </a:ext>
            </a:extLst>
          </p:cNvPr>
          <p:cNvCxnSpPr>
            <a:cxnSpLocks/>
          </p:cNvCxnSpPr>
          <p:nvPr/>
        </p:nvCxnSpPr>
        <p:spPr>
          <a:xfrm flipH="1">
            <a:off x="4574273" y="4261177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B3C419-E621-4F05-BAE9-F543AB6EC616}"/>
              </a:ext>
            </a:extLst>
          </p:cNvPr>
          <p:cNvCxnSpPr>
            <a:cxnSpLocks/>
          </p:cNvCxnSpPr>
          <p:nvPr/>
        </p:nvCxnSpPr>
        <p:spPr>
          <a:xfrm>
            <a:off x="4574273" y="17813917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7621C-574D-4CEA-8B0C-33F676FC4647}"/>
              </a:ext>
            </a:extLst>
          </p:cNvPr>
          <p:cNvCxnSpPr>
            <a:cxnSpLocks/>
          </p:cNvCxnSpPr>
          <p:nvPr/>
        </p:nvCxnSpPr>
        <p:spPr>
          <a:xfrm>
            <a:off x="4743445" y="6256917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FD3A1A-BC41-4ABD-B543-FB195B2A584B}"/>
              </a:ext>
            </a:extLst>
          </p:cNvPr>
          <p:cNvSpPr/>
          <p:nvPr/>
        </p:nvSpPr>
        <p:spPr bwMode="auto">
          <a:xfrm>
            <a:off x="4650473" y="8391201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6498C-2E6D-48D9-A848-C7E0327BF90B}"/>
              </a:ext>
            </a:extLst>
          </p:cNvPr>
          <p:cNvSpPr txBox="1"/>
          <p:nvPr/>
        </p:nvSpPr>
        <p:spPr>
          <a:xfrm>
            <a:off x="10589880" y="18087294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51352-40DE-4FAF-9C7C-C879374AE6FE}"/>
              </a:ext>
            </a:extLst>
          </p:cNvPr>
          <p:cNvSpPr txBox="1"/>
          <p:nvPr/>
        </p:nvSpPr>
        <p:spPr>
          <a:xfrm>
            <a:off x="1337565" y="12085223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E6F4B0-3A00-4B77-8BF0-5D2D0B4E9FBB}"/>
              </a:ext>
            </a:extLst>
          </p:cNvPr>
          <p:cNvSpPr txBox="1"/>
          <p:nvPr/>
        </p:nvSpPr>
        <p:spPr>
          <a:xfrm>
            <a:off x="19077673" y="7862729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B3447-8073-4712-B35A-ABE0CA0ADBA2}"/>
              </a:ext>
            </a:extLst>
          </p:cNvPr>
          <p:cNvCxnSpPr>
            <a:cxnSpLocks/>
          </p:cNvCxnSpPr>
          <p:nvPr/>
        </p:nvCxnSpPr>
        <p:spPr>
          <a:xfrm>
            <a:off x="18468073" y="8391201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A7731B-E315-4287-B5C7-FD0456E1F681}"/>
              </a:ext>
            </a:extLst>
          </p:cNvPr>
          <p:cNvSpPr txBox="1"/>
          <p:nvPr/>
        </p:nvSpPr>
        <p:spPr>
          <a:xfrm>
            <a:off x="15767288" y="8632778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43DD86-0E28-47EB-9B58-16AC70F3AB7D}"/>
              </a:ext>
            </a:extLst>
          </p:cNvPr>
          <p:cNvCxnSpPr>
            <a:cxnSpLocks/>
          </p:cNvCxnSpPr>
          <p:nvPr/>
        </p:nvCxnSpPr>
        <p:spPr>
          <a:xfrm>
            <a:off x="18468073" y="6256917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421AEB-9AC4-41B4-B1E8-5D650312FBED}"/>
              </a:ext>
            </a:extLst>
          </p:cNvPr>
          <p:cNvSpPr txBox="1"/>
          <p:nvPr/>
        </p:nvSpPr>
        <p:spPr>
          <a:xfrm>
            <a:off x="16812880" y="6990486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96B71-5B40-4C99-A620-BC3C71737CF0}"/>
              </a:ext>
            </a:extLst>
          </p:cNvPr>
          <p:cNvSpPr txBox="1"/>
          <p:nvPr/>
        </p:nvSpPr>
        <p:spPr>
          <a:xfrm>
            <a:off x="19077673" y="5866988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8A1054-08EB-4C17-A411-EE8993FBBFC8}"/>
              </a:ext>
            </a:extLst>
          </p:cNvPr>
          <p:cNvSpPr/>
          <p:nvPr/>
        </p:nvSpPr>
        <p:spPr bwMode="auto">
          <a:xfrm>
            <a:off x="4523473" y="9557668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D98E087-8C35-4279-86CF-4D408147C31D}"/>
              </a:ext>
            </a:extLst>
          </p:cNvPr>
          <p:cNvSpPr/>
          <p:nvPr/>
        </p:nvSpPr>
        <p:spPr bwMode="auto">
          <a:xfrm>
            <a:off x="4650473" y="10915985"/>
            <a:ext cx="14147800" cy="6897932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35E2D7-055E-4E24-9185-97E9C8D42855}"/>
              </a:ext>
            </a:extLst>
          </p:cNvPr>
          <p:cNvSpPr txBox="1"/>
          <p:nvPr/>
        </p:nvSpPr>
        <p:spPr>
          <a:xfrm>
            <a:off x="19077673" y="9167739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8EFDAB-E957-42E0-BF58-7F8874D7C61C}"/>
              </a:ext>
            </a:extLst>
          </p:cNvPr>
          <p:cNvSpPr txBox="1"/>
          <p:nvPr/>
        </p:nvSpPr>
        <p:spPr>
          <a:xfrm>
            <a:off x="19077673" y="10581900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DD124-832B-4831-946B-0CEA0615E859}"/>
              </a:ext>
            </a:extLst>
          </p:cNvPr>
          <p:cNvSpPr txBox="1"/>
          <p:nvPr/>
        </p:nvSpPr>
        <p:spPr>
          <a:xfrm>
            <a:off x="13633688" y="10009856"/>
            <a:ext cx="687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Overfit to dev set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50EFE1-1850-4C6C-B674-A5D338097855}"/>
              </a:ext>
            </a:extLst>
          </p:cNvPr>
          <p:cNvCxnSpPr>
            <a:cxnSpLocks/>
          </p:cNvCxnSpPr>
          <p:nvPr/>
        </p:nvCxnSpPr>
        <p:spPr>
          <a:xfrm>
            <a:off x="18468073" y="9629404"/>
            <a:ext cx="0" cy="128658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908F44-EB42-41CB-9E89-E22E0DC18B0C}"/>
              </a:ext>
            </a:extLst>
          </p:cNvPr>
          <p:cNvSpPr txBox="1"/>
          <p:nvPr/>
        </p:nvSpPr>
        <p:spPr>
          <a:xfrm>
            <a:off x="25338804" y="7375206"/>
            <a:ext cx="1100760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have some information about Bayes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from Bayes -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Variance from Train –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performance should be higher than Test set – overfitting to Dev set is possible</a:t>
            </a:r>
          </a:p>
        </p:txBody>
      </p:sp>
    </p:spTree>
    <p:extLst>
      <p:ext uri="{BB962C8B-B14F-4D97-AF65-F5344CB8AC3E}">
        <p14:creationId xmlns:p14="http://schemas.microsoft.com/office/powerpoint/2010/main" val="2752947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Use Train, Dev and Test sets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18" y="3309526"/>
            <a:ext cx="4290156" cy="5720208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924"/>
              </p:ext>
            </p:extLst>
          </p:nvPr>
        </p:nvGraphicFramePr>
        <p:xfrm>
          <a:off x="4458918" y="10287000"/>
          <a:ext cx="3018668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8082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613552077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3916386060"/>
                    </a:ext>
                  </a:extLst>
                </a:gridCol>
                <a:gridCol w="5137150">
                  <a:extLst>
                    <a:ext uri="{9D8B030D-6E8A-4147-A177-3AD203B41FA5}">
                      <a16:colId xmlns:a16="http://schemas.microsoft.com/office/drawing/2014/main" val="502159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4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7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854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9821171" y="4681214"/>
            <a:ext cx="2504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human reader, we can expect a ~100%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 level performance (HLP) as a surrogate to Bayes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E751C-A4CF-4E46-AF3E-7298713E564E}"/>
              </a:ext>
            </a:extLst>
          </p:cNvPr>
          <p:cNvSpPr txBox="1"/>
          <p:nvPr/>
        </p:nvSpPr>
        <p:spPr>
          <a:xfrm>
            <a:off x="16027400" y="15680730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29975-07EB-4F4E-BF0E-D4CDD4D05926}"/>
              </a:ext>
            </a:extLst>
          </p:cNvPr>
          <p:cNvSpPr txBox="1"/>
          <p:nvPr/>
        </p:nvSpPr>
        <p:spPr>
          <a:xfrm>
            <a:off x="20396200" y="15680730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481E93-E8BD-4DAE-9EC6-709DAA8730F8}"/>
              </a:ext>
            </a:extLst>
          </p:cNvPr>
          <p:cNvSpPr txBox="1"/>
          <p:nvPr/>
        </p:nvSpPr>
        <p:spPr>
          <a:xfrm>
            <a:off x="26111200" y="15680730"/>
            <a:ext cx="226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DC79D-7AB1-41B0-BABC-7BA146548EED}"/>
              </a:ext>
            </a:extLst>
          </p:cNvPr>
          <p:cNvSpPr txBox="1"/>
          <p:nvPr/>
        </p:nvSpPr>
        <p:spPr>
          <a:xfrm>
            <a:off x="31047429" y="15265232"/>
            <a:ext cx="3598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overfitting</a:t>
            </a:r>
          </a:p>
        </p:txBody>
      </p:sp>
    </p:spTree>
    <p:extLst>
      <p:ext uri="{BB962C8B-B14F-4D97-AF65-F5344CB8AC3E}">
        <p14:creationId xmlns:p14="http://schemas.microsoft.com/office/powerpoint/2010/main" val="37110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37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13673"/>
              </p:ext>
            </p:extLst>
          </p:nvPr>
        </p:nvGraphicFramePr>
        <p:xfrm>
          <a:off x="2791146" y="4581210"/>
          <a:ext cx="31676653" cy="1301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22855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10724545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Increase model complexity</a:t>
                      </a:r>
                    </a:p>
                    <a:p>
                      <a:pPr algn="ctr"/>
                      <a:r>
                        <a:rPr lang="en-US" sz="11500" dirty="0"/>
                        <a:t>Reduce regularization</a:t>
                      </a:r>
                    </a:p>
                    <a:p>
                      <a:pPr algn="ctr"/>
                      <a:r>
                        <a:rPr lang="en-US" sz="11500" dirty="0"/>
                        <a:t>Train longer</a:t>
                      </a:r>
                    </a:p>
                    <a:p>
                      <a:pPr algn="ctr"/>
                      <a:r>
                        <a:rPr lang="en-US" sz="11500" dirty="0"/>
                        <a:t>Conduct error analysis</a:t>
                      </a:r>
                    </a:p>
                    <a:p>
                      <a:pPr algn="ctr"/>
                      <a:r>
                        <a:rPr lang="en-US" sz="11500" dirty="0"/>
                        <a:t>Hyperparameter searching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4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600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83975"/>
              </p:ext>
            </p:extLst>
          </p:nvPr>
        </p:nvGraphicFramePr>
        <p:xfrm>
          <a:off x="2791146" y="4581210"/>
          <a:ext cx="31676653" cy="1354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Variance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Add more data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Data synthesis</a:t>
                      </a:r>
                    </a:p>
                    <a:p>
                      <a:pPr algn="ctr"/>
                      <a:r>
                        <a:rPr lang="en-US" sz="11500" dirty="0"/>
                        <a:t>Increase regularization</a:t>
                      </a:r>
                    </a:p>
                    <a:p>
                      <a:pPr algn="ctr"/>
                      <a:r>
                        <a:rPr lang="en-US" sz="11500" dirty="0"/>
                        <a:t>Use </a:t>
                      </a:r>
                      <a:r>
                        <a:rPr lang="en-US" sz="11500" dirty="0" err="1"/>
                        <a:t>BatchNorm</a:t>
                      </a:r>
                      <a:r>
                        <a:rPr lang="en-US" sz="11500" dirty="0"/>
                        <a:t>, use drop out</a:t>
                      </a:r>
                    </a:p>
                    <a:p>
                      <a:pPr algn="ctr"/>
                      <a:r>
                        <a:rPr lang="en-US" sz="11500" dirty="0"/>
                        <a:t>Data augmentation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Early stopping</a:t>
                      </a:r>
                    </a:p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0" dirty="0"/>
                        <a:t>Reduce model complexity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35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with momentum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8433B-9E45-4D30-9B3E-E7D0913FFF3B}"/>
              </a:ext>
            </a:extLst>
          </p:cNvPr>
          <p:cNvSpPr txBox="1"/>
          <p:nvPr/>
        </p:nvSpPr>
        <p:spPr>
          <a:xfrm>
            <a:off x="2308860" y="3840480"/>
            <a:ext cx="3154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If gradient along one direction is consistent, build up more momentum to move faster long that direction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78122-42C4-48AD-808F-3DB09ED7C6DD}"/>
              </a:ext>
            </a:extLst>
          </p:cNvPr>
          <p:cNvSpPr/>
          <p:nvPr/>
        </p:nvSpPr>
        <p:spPr bwMode="auto">
          <a:xfrm>
            <a:off x="23402972" y="1182213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5C6F6A-F28F-42DB-98D3-0318434943FC}"/>
              </a:ext>
            </a:extLst>
          </p:cNvPr>
          <p:cNvSpPr/>
          <p:nvPr/>
        </p:nvSpPr>
        <p:spPr bwMode="auto">
          <a:xfrm>
            <a:off x="22557152" y="1143074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7D8AC-58CC-4A87-92D9-58E055164E2F}"/>
              </a:ext>
            </a:extLst>
          </p:cNvPr>
          <p:cNvSpPr/>
          <p:nvPr/>
        </p:nvSpPr>
        <p:spPr bwMode="auto">
          <a:xfrm>
            <a:off x="21848305" y="1116227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3C9B2F-EDB0-4C45-8497-62BD317CAF94}"/>
              </a:ext>
            </a:extLst>
          </p:cNvPr>
          <p:cNvSpPr/>
          <p:nvPr/>
        </p:nvSpPr>
        <p:spPr bwMode="auto">
          <a:xfrm>
            <a:off x="21448348" y="1092516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C66F65-7A80-42A3-B561-C32B905DDD36}"/>
              </a:ext>
            </a:extLst>
          </p:cNvPr>
          <p:cNvSpPr/>
          <p:nvPr/>
        </p:nvSpPr>
        <p:spPr bwMode="auto">
          <a:xfrm>
            <a:off x="20511181" y="1052182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7C9E46-702C-4E02-8747-DBCE0150C466}"/>
              </a:ext>
            </a:extLst>
          </p:cNvPr>
          <p:cNvCxnSpPr/>
          <p:nvPr/>
        </p:nvCxnSpPr>
        <p:spPr>
          <a:xfrm>
            <a:off x="18791061" y="1271367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19DA12-2E6E-4922-B05C-D724F504361F}"/>
              </a:ext>
            </a:extLst>
          </p:cNvPr>
          <p:cNvCxnSpPr>
            <a:cxnSpLocks/>
          </p:cNvCxnSpPr>
          <p:nvPr/>
        </p:nvCxnSpPr>
        <p:spPr>
          <a:xfrm>
            <a:off x="26180461" y="723479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FBCF54F-C0B3-40CB-B783-4F9B65181CC7}"/>
              </a:ext>
            </a:extLst>
          </p:cNvPr>
          <p:cNvSpPr/>
          <p:nvPr/>
        </p:nvSpPr>
        <p:spPr bwMode="auto">
          <a:xfrm>
            <a:off x="21371054" y="1346805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 rot="5400000">
            <a:off x="8926748" y="9245318"/>
            <a:ext cx="1812871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CF4D8-FBE8-4C77-9A08-F5CF90DF0261}"/>
              </a:ext>
            </a:extLst>
          </p:cNvPr>
          <p:cNvSpPr txBox="1"/>
          <p:nvPr/>
        </p:nvSpPr>
        <p:spPr>
          <a:xfrm>
            <a:off x="27891001" y="8188660"/>
            <a:ext cx="7212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 with </a:t>
            </a:r>
            <a:r>
              <a:rPr lang="en-US" b="1" dirty="0"/>
              <a:t>consistent direction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68BC2-909F-43AB-B1C0-1FC9E5CA1B68}"/>
              </a:ext>
            </a:extLst>
          </p:cNvPr>
          <p:cNvSpPr/>
          <p:nvPr/>
        </p:nvSpPr>
        <p:spPr bwMode="auto">
          <a:xfrm rot="5400000">
            <a:off x="30537337" y="1259688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06B5A-13E8-4C6A-9EEA-0460D9D93FB0}"/>
              </a:ext>
            </a:extLst>
          </p:cNvPr>
          <p:cNvSpPr txBox="1"/>
          <p:nvPr/>
        </p:nvSpPr>
        <p:spPr>
          <a:xfrm>
            <a:off x="31501173" y="14827511"/>
            <a:ext cx="459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</a:t>
            </a:r>
          </a:p>
          <a:p>
            <a:r>
              <a:rPr lang="en-US" b="1" dirty="0"/>
              <a:t>Changing directions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B5C544-8E0F-45F4-84F9-A16D01445F9D}"/>
              </a:ext>
            </a:extLst>
          </p:cNvPr>
          <p:cNvCxnSpPr>
            <a:cxnSpLocks/>
          </p:cNvCxnSpPr>
          <p:nvPr/>
        </p:nvCxnSpPr>
        <p:spPr>
          <a:xfrm flipV="1">
            <a:off x="21482731" y="1143074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2561FC-6118-4C1C-B184-F1B424ADA16E}"/>
              </a:ext>
            </a:extLst>
          </p:cNvPr>
          <p:cNvCxnSpPr>
            <a:cxnSpLocks/>
          </p:cNvCxnSpPr>
          <p:nvPr/>
        </p:nvCxnSpPr>
        <p:spPr>
          <a:xfrm>
            <a:off x="22357174" y="1152138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6C704-74AC-4D44-A008-EFDA38E6E901}"/>
              </a:ext>
            </a:extLst>
          </p:cNvPr>
          <p:cNvCxnSpPr>
            <a:cxnSpLocks/>
          </p:cNvCxnSpPr>
          <p:nvPr/>
        </p:nvCxnSpPr>
        <p:spPr>
          <a:xfrm flipV="1">
            <a:off x="22897619" y="1158502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0738A2-9499-46FE-AAE3-4C55D1B6F448}"/>
              </a:ext>
            </a:extLst>
          </p:cNvPr>
          <p:cNvCxnSpPr>
            <a:cxnSpLocks/>
          </p:cNvCxnSpPr>
          <p:nvPr/>
        </p:nvCxnSpPr>
        <p:spPr>
          <a:xfrm>
            <a:off x="23366200" y="1158502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5F8BECCE-8145-4048-A46B-D4CE2A8FBF8B}"/>
              </a:ext>
            </a:extLst>
          </p:cNvPr>
          <p:cNvSpPr/>
          <p:nvPr/>
        </p:nvSpPr>
        <p:spPr bwMode="auto">
          <a:xfrm>
            <a:off x="23973568" y="1217126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72F368-66D7-4C0C-AFD4-CD8F8CDCDE9F}"/>
              </a:ext>
            </a:extLst>
          </p:cNvPr>
          <p:cNvCxnSpPr>
            <a:cxnSpLocks/>
          </p:cNvCxnSpPr>
          <p:nvPr/>
        </p:nvCxnSpPr>
        <p:spPr>
          <a:xfrm flipV="1">
            <a:off x="24363092" y="1184113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2E8FCE-4A5E-4A08-B7FB-72A7F3D598D7}"/>
              </a:ext>
            </a:extLst>
          </p:cNvPr>
          <p:cNvCxnSpPr>
            <a:cxnSpLocks/>
          </p:cNvCxnSpPr>
          <p:nvPr/>
        </p:nvCxnSpPr>
        <p:spPr>
          <a:xfrm>
            <a:off x="24984702" y="1193416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62DBE3-DAA3-493E-B96D-1C0DB27FD78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62588" y="12658487"/>
            <a:ext cx="1094564" cy="10548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52D969-5B3C-4AF3-8EAC-8227DCE077C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2557152" y="12658487"/>
            <a:ext cx="809048" cy="6236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7DC2F9-0742-4C39-A105-EE117F60724A}"/>
              </a:ext>
            </a:extLst>
          </p:cNvPr>
          <p:cNvCxnSpPr>
            <a:cxnSpLocks/>
          </p:cNvCxnSpPr>
          <p:nvPr/>
        </p:nvCxnSpPr>
        <p:spPr>
          <a:xfrm flipV="1">
            <a:off x="23320371" y="12546491"/>
            <a:ext cx="754676" cy="73561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B8C850-40DB-4C66-ADAD-55614C77382C}"/>
              </a:ext>
            </a:extLst>
          </p:cNvPr>
          <p:cNvCxnSpPr>
            <a:cxnSpLocks/>
          </p:cNvCxnSpPr>
          <p:nvPr/>
        </p:nvCxnSpPr>
        <p:spPr>
          <a:xfrm>
            <a:off x="23931523" y="12598370"/>
            <a:ext cx="1171726" cy="2012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B5FE65-26FA-4C44-A47C-76B9FC004B08}"/>
              </a:ext>
            </a:extLst>
          </p:cNvPr>
          <p:cNvCxnSpPr>
            <a:cxnSpLocks/>
          </p:cNvCxnSpPr>
          <p:nvPr/>
        </p:nvCxnSpPr>
        <p:spPr>
          <a:xfrm flipV="1">
            <a:off x="24914314" y="12687640"/>
            <a:ext cx="1194635" cy="933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AB3849-483F-461F-AC78-8289E6B5747C}"/>
                  </a:ext>
                </a:extLst>
              </p:cNvPr>
              <p:cNvSpPr/>
              <p:nvPr/>
            </p:nvSpPr>
            <p:spPr>
              <a:xfrm>
                <a:off x="6755835" y="6500465"/>
                <a:ext cx="615469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AB3849-483F-461F-AC78-8289E6B57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35" y="6500465"/>
                <a:ext cx="6154698" cy="1812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/>
              <p:nvPr/>
            </p:nvSpPr>
            <p:spPr>
              <a:xfrm>
                <a:off x="5391651" y="13341742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651" y="13341742"/>
                <a:ext cx="599587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/>
              <p:nvPr/>
            </p:nvSpPr>
            <p:spPr>
              <a:xfrm>
                <a:off x="5368343" y="11392891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43" y="11392891"/>
                <a:ext cx="6042488" cy="1812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37388-975F-4574-8E1B-825A00111117}"/>
                  </a:ext>
                </a:extLst>
              </p:cNvPr>
              <p:cNvSpPr/>
              <p:nvPr/>
            </p:nvSpPr>
            <p:spPr>
              <a:xfrm>
                <a:off x="4711774" y="15698954"/>
                <a:ext cx="1401415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adjusts the momentum, a hyper parameter.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37388-975F-4574-8E1B-825A00111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774" y="15698954"/>
                <a:ext cx="14014157" cy="923330"/>
              </a:xfrm>
              <a:prstGeom prst="rect">
                <a:avLst/>
              </a:prstGeom>
              <a:blipFill>
                <a:blip r:embed="rId5"/>
                <a:stretch>
                  <a:fillRect t="-18421" r="-147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9CDDEEE-ABB1-49B7-B3B6-A5A5B5F1E05C}"/>
              </a:ext>
            </a:extLst>
          </p:cNvPr>
          <p:cNvCxnSpPr>
            <a:cxnSpLocks/>
          </p:cNvCxnSpPr>
          <p:nvPr/>
        </p:nvCxnSpPr>
        <p:spPr>
          <a:xfrm flipV="1">
            <a:off x="13761094" y="7524030"/>
            <a:ext cx="1968752" cy="502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D51DD36-3DC7-4C90-BAAA-F1B502BB4AA1}"/>
              </a:ext>
            </a:extLst>
          </p:cNvPr>
          <p:cNvSpPr txBox="1"/>
          <p:nvPr/>
        </p:nvSpPr>
        <p:spPr>
          <a:xfrm>
            <a:off x="15963661" y="6954406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</a:t>
            </a:r>
            <a:endParaRPr lang="en-US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0F6E31A-ED4E-4D35-A255-43E80E041281}"/>
              </a:ext>
            </a:extLst>
          </p:cNvPr>
          <p:cNvCxnSpPr>
            <a:cxnSpLocks/>
          </p:cNvCxnSpPr>
          <p:nvPr/>
        </p:nvCxnSpPr>
        <p:spPr>
          <a:xfrm flipV="1">
            <a:off x="13634761" y="12546491"/>
            <a:ext cx="1968752" cy="5027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637555B-A7F2-4DD2-8C20-1E239686ED7F}"/>
              </a:ext>
            </a:extLst>
          </p:cNvPr>
          <p:cNvSpPr txBox="1"/>
          <p:nvPr/>
        </p:nvSpPr>
        <p:spPr>
          <a:xfrm>
            <a:off x="13375939" y="13284645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momentum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375D22-D05A-4CBA-A440-A6D6B2FB1A91}"/>
              </a:ext>
            </a:extLst>
          </p:cNvPr>
          <p:cNvSpPr/>
          <p:nvPr/>
        </p:nvSpPr>
        <p:spPr>
          <a:xfrm>
            <a:off x="2157440" y="1819396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err="1"/>
              <a:t>Sutskever</a:t>
            </a:r>
            <a:r>
              <a:rPr lang="en-US" sz="3200" dirty="0"/>
              <a:t> et al, “On the importance of initialization and momentum in deep learning”, ICML 2013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6317E80-8A39-4266-8D06-4B558739F4A3}"/>
              </a:ext>
            </a:extLst>
          </p:cNvPr>
          <p:cNvSpPr/>
          <p:nvPr/>
        </p:nvSpPr>
        <p:spPr bwMode="auto">
          <a:xfrm>
            <a:off x="24905691" y="8970426"/>
            <a:ext cx="2840309" cy="569766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589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Remedies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966ED44-40CE-44FE-9946-055E0CEA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86671"/>
              </p:ext>
            </p:extLst>
          </p:nvPr>
        </p:nvGraphicFramePr>
        <p:xfrm>
          <a:off x="3188918" y="6096000"/>
          <a:ext cx="31676653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9054">
                  <a:extLst>
                    <a:ext uri="{9D8B030D-6E8A-4147-A177-3AD203B41FA5}">
                      <a16:colId xmlns:a16="http://schemas.microsoft.com/office/drawing/2014/main" val="3607369184"/>
                    </a:ext>
                  </a:extLst>
                </a:gridCol>
                <a:gridCol w="21437599">
                  <a:extLst>
                    <a:ext uri="{9D8B030D-6E8A-4147-A177-3AD203B41FA5}">
                      <a16:colId xmlns:a16="http://schemas.microsoft.com/office/drawing/2014/main" val="94392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10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Both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Iterate remedies for bias and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85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Dev overfitting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0" dirty="0"/>
                        <a:t>Add more dev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24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733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Train, Dev and Test Split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D35C5-7D4B-4A3E-B0C8-F520D49C4AEB}"/>
              </a:ext>
            </a:extLst>
          </p:cNvPr>
          <p:cNvSpPr/>
          <p:nvPr/>
        </p:nvSpPr>
        <p:spPr bwMode="auto">
          <a:xfrm>
            <a:off x="6070600" y="5044552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7F52F-6B09-444C-9A0A-BB45131B886B}"/>
              </a:ext>
            </a:extLst>
          </p:cNvPr>
          <p:cNvSpPr/>
          <p:nvPr/>
        </p:nvSpPr>
        <p:spPr bwMode="auto">
          <a:xfrm>
            <a:off x="21183600" y="5044552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EB379-3962-4C13-9E08-F92F321E7E63}"/>
              </a:ext>
            </a:extLst>
          </p:cNvPr>
          <p:cNvSpPr/>
          <p:nvPr/>
        </p:nvSpPr>
        <p:spPr bwMode="auto">
          <a:xfrm>
            <a:off x="24866600" y="5044552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33770-B4F3-4D04-8D53-81F7ED000AF6}"/>
              </a:ext>
            </a:extLst>
          </p:cNvPr>
          <p:cNvSpPr txBox="1"/>
          <p:nvPr/>
        </p:nvSpPr>
        <p:spPr>
          <a:xfrm>
            <a:off x="5080000" y="8255000"/>
            <a:ext cx="266954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more data, the better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small to medium datasets (a few hundred to a thousand samples), 70-30 split for train and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large datasets (a few thousand or over), keep enough samples in Dev set to detect expected performance change in algorithms</a:t>
            </a:r>
          </a:p>
          <a:p>
            <a:endParaRPr lang="en-US" dirty="0"/>
          </a:p>
          <a:p>
            <a:r>
              <a:rPr lang="en-US" dirty="0"/>
              <a:t>	if the probability of targeted events to happen is 10%</a:t>
            </a:r>
          </a:p>
          <a:p>
            <a:r>
              <a:rPr lang="en-US" dirty="0"/>
              <a:t>	if we need at least a difference of 10 events to be sure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test set, keep enough samples to make enough events happen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2A20B1F-BBD8-4101-99A9-FB4566B417DC}"/>
              </a:ext>
            </a:extLst>
          </p:cNvPr>
          <p:cNvSpPr/>
          <p:nvPr/>
        </p:nvSpPr>
        <p:spPr>
          <a:xfrm>
            <a:off x="23152100" y="14869760"/>
            <a:ext cx="508000" cy="1462440"/>
          </a:xfrm>
          <a:prstGeom prst="rightBrac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E4B2E-C72A-4DFF-885E-40B8ACE86564}"/>
              </a:ext>
            </a:extLst>
          </p:cNvPr>
          <p:cNvSpPr txBox="1"/>
          <p:nvPr/>
        </p:nvSpPr>
        <p:spPr>
          <a:xfrm>
            <a:off x="23876000" y="15139315"/>
            <a:ext cx="474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2x10/0.1= 200</a:t>
            </a:r>
          </a:p>
        </p:txBody>
      </p:sp>
    </p:spTree>
    <p:extLst>
      <p:ext uri="{BB962C8B-B14F-4D97-AF65-F5344CB8AC3E}">
        <p14:creationId xmlns:p14="http://schemas.microsoft.com/office/powerpoint/2010/main" val="2557096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DFE6C-39F1-441C-843C-493CD4FE7246}"/>
              </a:ext>
            </a:extLst>
          </p:cNvPr>
          <p:cNvSpPr txBox="1"/>
          <p:nvPr/>
        </p:nvSpPr>
        <p:spPr>
          <a:xfrm>
            <a:off x="2299062" y="3958046"/>
            <a:ext cx="25894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total amount of samples are small: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BB8D23D-CB4C-4A47-AF88-B9A0D0D2D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"/>
          <a:stretch/>
        </p:blipFill>
        <p:spPr bwMode="auto">
          <a:xfrm>
            <a:off x="2299062" y="5689600"/>
            <a:ext cx="22652300" cy="124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DC3B21-BCD7-4FDD-9B37-0AC5C431C280}"/>
              </a:ext>
            </a:extLst>
          </p:cNvPr>
          <p:cNvSpPr/>
          <p:nvPr/>
        </p:nvSpPr>
        <p:spPr>
          <a:xfrm>
            <a:off x="2142686" y="18137256"/>
            <a:ext cx="13103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Figure credit: https://www.kaggle.com/discussion/204878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C3EB8-6934-442B-8A44-B4572E5CE72E}"/>
              </a:ext>
            </a:extLst>
          </p:cNvPr>
          <p:cNvSpPr txBox="1"/>
          <p:nvPr/>
        </p:nvSpPr>
        <p:spPr>
          <a:xfrm>
            <a:off x="24028400" y="6815973"/>
            <a:ext cx="11760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used in  deep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unbiased performance estimation is not a must-have, put all data to train and dev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train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3313742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10D79B3-B669-4830-9C3C-18A3495210E8}"/>
              </a:ext>
            </a:extLst>
          </p:cNvPr>
          <p:cNvSpPr/>
          <p:nvPr/>
        </p:nvSpPr>
        <p:spPr bwMode="auto">
          <a:xfrm>
            <a:off x="16929503" y="14644836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/>
              <p:nvPr/>
            </p:nvSpPr>
            <p:spPr>
              <a:xfrm>
                <a:off x="6697501" y="8817025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BFA66E-BAAA-4B0F-BC56-702D04D6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501" y="8817025"/>
                <a:ext cx="599587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/>
              <p:nvPr/>
            </p:nvSpPr>
            <p:spPr>
              <a:xfrm>
                <a:off x="6931996" y="6750592"/>
                <a:ext cx="6042488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02DA086-829C-4055-B945-49D80AD63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996" y="6750592"/>
                <a:ext cx="6042488" cy="1812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E637555B-A7F2-4DD2-8C20-1E239686ED7F}"/>
              </a:ext>
            </a:extLst>
          </p:cNvPr>
          <p:cNvSpPr txBox="1"/>
          <p:nvPr/>
        </p:nvSpPr>
        <p:spPr>
          <a:xfrm>
            <a:off x="7129781" y="4766706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momentum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/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Nesterov, “A method of solving a convex programming problem with convergence rate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)”, </a:t>
                </a:r>
                <a:r>
                  <a:rPr lang="pl-PL" sz="2800" dirty="0"/>
                  <a:t>Dokl. akad. nauk Sssr 269, 543-547</a:t>
                </a:r>
                <a:r>
                  <a:rPr lang="en-US" sz="2800" dirty="0"/>
                  <a:t>,</a:t>
                </a:r>
                <a:r>
                  <a:rPr lang="pl-PL" sz="2800" dirty="0"/>
                  <a:t> </a:t>
                </a:r>
                <a:r>
                  <a:rPr lang="en-US" sz="2800" dirty="0"/>
                  <a:t>1983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  <a:blipFill>
                <a:blip r:embed="rId4"/>
                <a:stretch>
                  <a:fillRect l="-386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3050B-ACED-4EE4-8756-E2CA89E8EDF7}"/>
              </a:ext>
            </a:extLst>
          </p:cNvPr>
          <p:cNvCxnSpPr>
            <a:cxnSpLocks/>
          </p:cNvCxnSpPr>
          <p:nvPr/>
        </p:nvCxnSpPr>
        <p:spPr>
          <a:xfrm>
            <a:off x="4591989" y="16173657"/>
            <a:ext cx="43669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7793CD-9CED-43BD-87C3-4A11022649D7}"/>
              </a:ext>
            </a:extLst>
          </p:cNvPr>
          <p:cNvCxnSpPr>
            <a:cxnSpLocks/>
          </p:cNvCxnSpPr>
          <p:nvPr/>
        </p:nvCxnSpPr>
        <p:spPr>
          <a:xfrm flipV="1">
            <a:off x="4591989" y="13052689"/>
            <a:ext cx="2183462" cy="312096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B55451-C87C-4AD5-BC26-593FCA3B9DC1}"/>
              </a:ext>
            </a:extLst>
          </p:cNvPr>
          <p:cNvCxnSpPr>
            <a:cxnSpLocks/>
          </p:cNvCxnSpPr>
          <p:nvPr/>
        </p:nvCxnSpPr>
        <p:spPr>
          <a:xfrm flipV="1">
            <a:off x="4591989" y="13727637"/>
            <a:ext cx="5075584" cy="2446021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231DC4-7532-4D4E-B0CB-7B21C15390BC}"/>
                  </a:ext>
                </a:extLst>
              </p:cNvPr>
              <p:cNvSpPr/>
              <p:nvPr/>
            </p:nvSpPr>
            <p:spPr>
              <a:xfrm>
                <a:off x="9388924" y="15122809"/>
                <a:ext cx="1323439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F231DC4-7532-4D4E-B0CB-7B21C1539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924" y="15122809"/>
                <a:ext cx="1323439" cy="1812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F27407-0370-4C3D-B1A6-8EFD23ED0AB7}"/>
                  </a:ext>
                </a:extLst>
              </p:cNvPr>
              <p:cNvSpPr/>
              <p:nvPr/>
            </p:nvSpPr>
            <p:spPr>
              <a:xfrm>
                <a:off x="4206392" y="13671448"/>
                <a:ext cx="14773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F27407-0370-4C3D-B1A6-8EFD23ED0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392" y="13671448"/>
                <a:ext cx="1477328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3960F9F-05D5-4C87-9F8D-CDFA1030FB61}"/>
              </a:ext>
            </a:extLst>
          </p:cNvPr>
          <p:cNvSpPr txBox="1"/>
          <p:nvPr/>
        </p:nvSpPr>
        <p:spPr>
          <a:xfrm>
            <a:off x="10053170" y="13152679"/>
            <a:ext cx="7212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vector for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6606EC-6B60-428C-96DA-5D05DB0551A9}"/>
                  </a:ext>
                </a:extLst>
              </p:cNvPr>
              <p:cNvSpPr txBox="1"/>
              <p:nvPr/>
            </p:nvSpPr>
            <p:spPr>
              <a:xfrm>
                <a:off x="16216164" y="5309756"/>
                <a:ext cx="693153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Look forward to compute new gradient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36606EC-6B60-428C-96DA-5D05DB05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164" y="5309756"/>
                <a:ext cx="6931536" cy="2585323"/>
              </a:xfrm>
              <a:prstGeom prst="rect">
                <a:avLst/>
              </a:prstGeom>
              <a:blipFill>
                <a:blip r:embed="rId7"/>
                <a:stretch>
                  <a:fillRect l="-4661" t="-6604" r="-7300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80E9AF6-AA63-474B-866F-32BA6A730F6E}"/>
              </a:ext>
            </a:extLst>
          </p:cNvPr>
          <p:cNvCxnSpPr>
            <a:cxnSpLocks/>
          </p:cNvCxnSpPr>
          <p:nvPr/>
        </p:nvCxnSpPr>
        <p:spPr>
          <a:xfrm>
            <a:off x="23283998" y="16173657"/>
            <a:ext cx="43669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8163EF9-1ECB-4850-B861-1C4B263FDECF}"/>
              </a:ext>
            </a:extLst>
          </p:cNvPr>
          <p:cNvCxnSpPr>
            <a:cxnSpLocks/>
          </p:cNvCxnSpPr>
          <p:nvPr/>
        </p:nvCxnSpPr>
        <p:spPr>
          <a:xfrm flipV="1">
            <a:off x="23283998" y="13052689"/>
            <a:ext cx="2183462" cy="312096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BE62A33-70F5-4086-B24A-CE843578E964}"/>
              </a:ext>
            </a:extLst>
          </p:cNvPr>
          <p:cNvCxnSpPr>
            <a:cxnSpLocks/>
          </p:cNvCxnSpPr>
          <p:nvPr/>
        </p:nvCxnSpPr>
        <p:spPr>
          <a:xfrm flipV="1">
            <a:off x="23283998" y="12832315"/>
            <a:ext cx="5075584" cy="334134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0AB8EC0-26E7-4637-BD2B-C498D04754A7}"/>
                  </a:ext>
                </a:extLst>
              </p:cNvPr>
              <p:cNvSpPr/>
              <p:nvPr/>
            </p:nvSpPr>
            <p:spPr>
              <a:xfrm>
                <a:off x="28080933" y="15122809"/>
                <a:ext cx="1323439" cy="18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0AB8EC0-26E7-4637-BD2B-C498D0475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0933" y="15122809"/>
                <a:ext cx="1323439" cy="18128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4C04B10-F3B5-4215-8871-7BCD6E168727}"/>
                  </a:ext>
                </a:extLst>
              </p:cNvPr>
              <p:cNvSpPr/>
              <p:nvPr/>
            </p:nvSpPr>
            <p:spPr>
              <a:xfrm>
                <a:off x="22898401" y="13671448"/>
                <a:ext cx="14773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4C04B10-F3B5-4215-8871-7BCD6E168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8401" y="13671448"/>
                <a:ext cx="1477328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9A701DC7-A443-4AAE-B55B-23A391F45A81}"/>
              </a:ext>
            </a:extLst>
          </p:cNvPr>
          <p:cNvSpPr txBox="1"/>
          <p:nvPr/>
        </p:nvSpPr>
        <p:spPr>
          <a:xfrm>
            <a:off x="28745179" y="11917122"/>
            <a:ext cx="721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vector</a:t>
            </a:r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D976E863-D041-4EE1-91E1-561EE002C6F4}"/>
              </a:ext>
            </a:extLst>
          </p:cNvPr>
          <p:cNvSpPr>
            <a:spLocks noChangeAspect="1"/>
          </p:cNvSpPr>
          <p:nvPr/>
        </p:nvSpPr>
        <p:spPr bwMode="auto">
          <a:xfrm>
            <a:off x="4487856" y="15896206"/>
            <a:ext cx="457200" cy="45720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49DADC09-7598-42E9-918A-296FB948A5EA}"/>
              </a:ext>
            </a:extLst>
          </p:cNvPr>
          <p:cNvSpPr>
            <a:spLocks noChangeAspect="1"/>
          </p:cNvSpPr>
          <p:nvPr/>
        </p:nvSpPr>
        <p:spPr bwMode="auto">
          <a:xfrm>
            <a:off x="23147700" y="15919716"/>
            <a:ext cx="457200" cy="45720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672336BA-345E-4A4E-A1E6-F98B7CC83FC3}"/>
              </a:ext>
            </a:extLst>
          </p:cNvPr>
          <p:cNvSpPr/>
          <p:nvPr/>
        </p:nvSpPr>
        <p:spPr bwMode="auto">
          <a:xfrm>
            <a:off x="16961843" y="7895079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63663D-4980-4CAD-8660-4C8E31643D07}"/>
              </a:ext>
            </a:extLst>
          </p:cNvPr>
          <p:cNvSpPr txBox="1"/>
          <p:nvPr/>
        </p:nvSpPr>
        <p:spPr>
          <a:xfrm>
            <a:off x="24486763" y="5087227"/>
            <a:ext cx="1023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</a:t>
            </a:r>
            <a:r>
              <a:rPr lang="en-US" dirty="0" err="1"/>
              <a:t>Nesterov</a:t>
            </a:r>
            <a:r>
              <a:rPr lang="en-US" dirty="0"/>
              <a:t> momentum</a:t>
            </a:r>
            <a:endParaRPr lang="en-US" b="1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0C1E49-CD8D-486B-BB96-BFA7CA832504}"/>
              </a:ext>
            </a:extLst>
          </p:cNvPr>
          <p:cNvCxnSpPr>
            <a:cxnSpLocks/>
          </p:cNvCxnSpPr>
          <p:nvPr/>
        </p:nvCxnSpPr>
        <p:spPr>
          <a:xfrm flipV="1">
            <a:off x="25467460" y="12832316"/>
            <a:ext cx="2892122" cy="320363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A0533D-FB78-4575-8D28-52E8EAEE4200}"/>
                  </a:ext>
                </a:extLst>
              </p:cNvPr>
              <p:cNvSpPr/>
              <p:nvPr/>
            </p:nvSpPr>
            <p:spPr>
              <a:xfrm>
                <a:off x="24690415" y="10946718"/>
                <a:ext cx="4225452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A0533D-FB78-4575-8D28-52E8EAEE4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0415" y="10946718"/>
                <a:ext cx="4225452" cy="1819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/>
              <p:nvPr/>
            </p:nvSpPr>
            <p:spPr>
              <a:xfrm>
                <a:off x="25910166" y="6383500"/>
                <a:ext cx="8944500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166" y="6383500"/>
                <a:ext cx="8944500" cy="1819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/>
              <p:nvPr/>
            </p:nvSpPr>
            <p:spPr>
              <a:xfrm>
                <a:off x="26262891" y="8710707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2891" y="8710707"/>
                <a:ext cx="5995872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48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/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Nesterov, “A method of solving a convex programming problem with convergence rate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)”, </a:t>
                </a:r>
                <a:r>
                  <a:rPr lang="pl-PL" sz="2800" dirty="0"/>
                  <a:t>Dokl. akad. nauk Sssr 269, 543-547</a:t>
                </a:r>
                <a:r>
                  <a:rPr lang="en-US" sz="2800" dirty="0"/>
                  <a:t>,</a:t>
                </a:r>
                <a:r>
                  <a:rPr lang="pl-PL" sz="2800" dirty="0"/>
                  <a:t> </a:t>
                </a:r>
                <a:r>
                  <a:rPr lang="en-US" sz="2800" dirty="0"/>
                  <a:t>1983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BC9E8A-9F48-4064-8867-49C75359B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7968559"/>
                <a:ext cx="33178747" cy="703013"/>
              </a:xfrm>
              <a:prstGeom prst="rect">
                <a:avLst/>
              </a:prstGeom>
              <a:blipFill>
                <a:blip r:embed="rId2"/>
                <a:stretch>
                  <a:fillRect l="-386" b="-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/>
              <p:nvPr/>
            </p:nvSpPr>
            <p:spPr>
              <a:xfrm>
                <a:off x="2204346" y="6252667"/>
                <a:ext cx="8944500" cy="181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2504B32-E0EA-4864-95E2-3BB0A498B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346" y="6252667"/>
                <a:ext cx="8944500" cy="18199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/>
              <p:nvPr/>
            </p:nvSpPr>
            <p:spPr>
              <a:xfrm>
                <a:off x="2557071" y="8579874"/>
                <a:ext cx="599587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967CE8-5D59-42C3-BA42-0EB1D2EA7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071" y="8579874"/>
                <a:ext cx="599587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DADF05-3D58-4A52-B9D9-670B0A7BD418}"/>
                  </a:ext>
                </a:extLst>
              </p:cNvPr>
              <p:cNvSpPr/>
              <p:nvPr/>
            </p:nvSpPr>
            <p:spPr>
              <a:xfrm>
                <a:off x="11443075" y="10287000"/>
                <a:ext cx="506055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3DADF05-3D58-4A52-B9D9-670B0A7BD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075" y="10287000"/>
                <a:ext cx="506055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89846C-4940-4AC8-85AD-48591175D1DD}"/>
              </a:ext>
            </a:extLst>
          </p:cNvPr>
          <p:cNvSpPr txBox="1"/>
          <p:nvPr/>
        </p:nvSpPr>
        <p:spPr>
          <a:xfrm>
            <a:off x="13197167" y="6706616"/>
            <a:ext cx="15812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evaluation gradient at the look-forward location, we can reformat the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AC9A41-4B2C-4283-BCF8-28BD513549A9}"/>
                  </a:ext>
                </a:extLst>
              </p:cNvPr>
              <p:cNvSpPr/>
              <p:nvPr/>
            </p:nvSpPr>
            <p:spPr>
              <a:xfrm>
                <a:off x="25132926" y="10925007"/>
                <a:ext cx="6419963" cy="1841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AC9A41-4B2C-4283-BCF8-28BD51354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2926" y="10925007"/>
                <a:ext cx="6419963" cy="1841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CE963A-AD38-4477-A3C6-5686ECE7936C}"/>
                  </a:ext>
                </a:extLst>
              </p:cNvPr>
              <p:cNvSpPr/>
              <p:nvPr/>
            </p:nvSpPr>
            <p:spPr>
              <a:xfrm>
                <a:off x="11557619" y="13286641"/>
                <a:ext cx="104889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CE963A-AD38-4477-A3C6-5686ECE7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619" y="13286641"/>
                <a:ext cx="1048896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F713F1-FF42-4A6C-9F18-D58E7A470F32}"/>
                  </a:ext>
                </a:extLst>
              </p:cNvPr>
              <p:cNvSpPr/>
              <p:nvPr/>
            </p:nvSpPr>
            <p:spPr>
              <a:xfrm>
                <a:off x="24142110" y="13286641"/>
                <a:ext cx="102800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F713F1-FF42-4A6C-9F18-D58E7A470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110" y="13286641"/>
                <a:ext cx="1028005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94F75C-620D-446F-B227-37FF8EEB1D9B}"/>
              </a:ext>
            </a:extLst>
          </p:cNvPr>
          <p:cNvSpPr/>
          <p:nvPr/>
        </p:nvSpPr>
        <p:spPr bwMode="auto">
          <a:xfrm rot="2059158">
            <a:off x="8892376" y="11323187"/>
            <a:ext cx="4275097" cy="74014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AB35D5-C717-4DD5-AF83-B593042C2F5A}"/>
              </a:ext>
            </a:extLst>
          </p:cNvPr>
          <p:cNvSpPr/>
          <p:nvPr/>
        </p:nvSpPr>
        <p:spPr bwMode="auto">
          <a:xfrm>
            <a:off x="22208217" y="13506958"/>
            <a:ext cx="1772256" cy="703013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5287F1-8142-4660-823A-8F3FE0CFE0AC}"/>
              </a:ext>
            </a:extLst>
          </p:cNvPr>
          <p:cNvSpPr txBox="1"/>
          <p:nvPr/>
        </p:nvSpPr>
        <p:spPr>
          <a:xfrm>
            <a:off x="23715606" y="9745345"/>
            <a:ext cx="1023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GD with </a:t>
            </a:r>
            <a:r>
              <a:rPr lang="en-US" dirty="0" err="1"/>
              <a:t>Nesterov</a:t>
            </a:r>
            <a:r>
              <a:rPr lang="en-US" dirty="0"/>
              <a:t> momentum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21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RMSProp</a:t>
            </a:r>
            <a:r>
              <a:rPr lang="en-US" sz="10700" dirty="0"/>
              <a:t> : adaptive learning with gradient magnitude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BC9E8A-9F48-4064-8867-49C75359B8D4}"/>
              </a:ext>
            </a:extLst>
          </p:cNvPr>
          <p:cNvSpPr/>
          <p:nvPr/>
        </p:nvSpPr>
        <p:spPr>
          <a:xfrm>
            <a:off x="1930396" y="1796855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lecture 6 of the online course “</a:t>
            </a:r>
            <a:r>
              <a:rPr lang="en-US" sz="4400" u="sng" dirty="0">
                <a:hlinkClick r:id="rId2"/>
              </a:rPr>
              <a:t>Neural Networks for Machine Learning</a:t>
            </a:r>
            <a:r>
              <a:rPr lang="en-US" sz="4400" dirty="0"/>
              <a:t>”</a:t>
            </a:r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20DE0C-4F18-4B62-BC74-EE9A4EA3F300}"/>
              </a:ext>
            </a:extLst>
          </p:cNvPr>
          <p:cNvSpPr/>
          <p:nvPr/>
        </p:nvSpPr>
        <p:spPr bwMode="auto">
          <a:xfrm>
            <a:off x="7818120" y="11067753"/>
            <a:ext cx="5554980" cy="178308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8AB1B8-D482-462D-9017-201C722FEBC5}"/>
              </a:ext>
            </a:extLst>
          </p:cNvPr>
          <p:cNvSpPr/>
          <p:nvPr/>
        </p:nvSpPr>
        <p:spPr bwMode="auto">
          <a:xfrm>
            <a:off x="6972300" y="10676364"/>
            <a:ext cx="7429500" cy="245548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FBF377-485B-4405-AB53-FC50D8F93A51}"/>
              </a:ext>
            </a:extLst>
          </p:cNvPr>
          <p:cNvSpPr/>
          <p:nvPr/>
        </p:nvSpPr>
        <p:spPr bwMode="auto">
          <a:xfrm>
            <a:off x="6263453" y="10407893"/>
            <a:ext cx="8664313" cy="3102799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674D28-3410-4A0D-A70F-2EB9A8BAF0C6}"/>
              </a:ext>
            </a:extLst>
          </p:cNvPr>
          <p:cNvSpPr/>
          <p:nvPr/>
        </p:nvSpPr>
        <p:spPr bwMode="auto">
          <a:xfrm>
            <a:off x="5863496" y="10170787"/>
            <a:ext cx="9647108" cy="3577010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600965-8B13-46B1-A4D5-B8B629D20591}"/>
              </a:ext>
            </a:extLst>
          </p:cNvPr>
          <p:cNvSpPr/>
          <p:nvPr/>
        </p:nvSpPr>
        <p:spPr bwMode="auto">
          <a:xfrm>
            <a:off x="4926329" y="9767445"/>
            <a:ext cx="11338560" cy="4383694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2678FA-30FD-4DF8-A338-D5A01EBF6B5B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8AB2AAB-A3FB-4970-B3D6-3C9539DE3779}"/>
              </a:ext>
            </a:extLst>
          </p:cNvPr>
          <p:cNvSpPr/>
          <p:nvPr/>
        </p:nvSpPr>
        <p:spPr bwMode="auto">
          <a:xfrm>
            <a:off x="5786202" y="12713672"/>
            <a:ext cx="274320" cy="274320"/>
          </a:xfrm>
          <a:prstGeom prst="flowChartConnector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0468C7-A4D0-4494-814E-79ABD0E38BAB}"/>
              </a:ext>
            </a:extLst>
          </p:cNvPr>
          <p:cNvSpPr/>
          <p:nvPr/>
        </p:nvSpPr>
        <p:spPr bwMode="auto">
          <a:xfrm>
            <a:off x="8778240" y="8366360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396D514-5F76-46F1-B929-C7D57AAA8AE7}"/>
              </a:ext>
            </a:extLst>
          </p:cNvPr>
          <p:cNvSpPr/>
          <p:nvPr/>
        </p:nvSpPr>
        <p:spPr bwMode="auto">
          <a:xfrm rot="5400000">
            <a:off x="14952485" y="11842506"/>
            <a:ext cx="4046219" cy="52150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4D663-C226-4D2D-A249-D6FC1CA46B93}"/>
              </a:ext>
            </a:extLst>
          </p:cNvPr>
          <p:cNvSpPr txBox="1"/>
          <p:nvPr/>
        </p:nvSpPr>
        <p:spPr>
          <a:xfrm>
            <a:off x="13779004" y="14006534"/>
            <a:ext cx="79266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gradient: </a:t>
            </a:r>
            <a:r>
              <a:rPr lang="en-US" b="1" dirty="0"/>
              <a:t>we may not want to move slower along this direction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EA0FCB-8281-4F59-842E-DE205469EE52}"/>
              </a:ext>
            </a:extLst>
          </p:cNvPr>
          <p:cNvCxnSpPr>
            <a:cxnSpLocks/>
          </p:cNvCxnSpPr>
          <p:nvPr/>
        </p:nvCxnSpPr>
        <p:spPr>
          <a:xfrm flipV="1">
            <a:off x="5897879" y="10676364"/>
            <a:ext cx="891540" cy="2200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1A48E-2269-4F66-BABD-BFCCA9F73E9F}"/>
              </a:ext>
            </a:extLst>
          </p:cNvPr>
          <p:cNvCxnSpPr>
            <a:cxnSpLocks/>
          </p:cNvCxnSpPr>
          <p:nvPr/>
        </p:nvCxnSpPr>
        <p:spPr>
          <a:xfrm>
            <a:off x="6772322" y="10767006"/>
            <a:ext cx="548451" cy="18510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468407-6624-4486-A905-DCAA514AB18F}"/>
              </a:ext>
            </a:extLst>
          </p:cNvPr>
          <p:cNvCxnSpPr>
            <a:cxnSpLocks/>
          </p:cNvCxnSpPr>
          <p:nvPr/>
        </p:nvCxnSpPr>
        <p:spPr>
          <a:xfrm flipV="1">
            <a:off x="7312767" y="10830648"/>
            <a:ext cx="505353" cy="16809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D87E5A-6090-4596-AC62-673A4427AB90}"/>
              </a:ext>
            </a:extLst>
          </p:cNvPr>
          <p:cNvCxnSpPr>
            <a:cxnSpLocks/>
          </p:cNvCxnSpPr>
          <p:nvPr/>
        </p:nvCxnSpPr>
        <p:spPr>
          <a:xfrm>
            <a:off x="7781348" y="10830648"/>
            <a:ext cx="996892" cy="130872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9C855C6-D10A-4EA4-BFDF-B30288E0287B}"/>
              </a:ext>
            </a:extLst>
          </p:cNvPr>
          <p:cNvSpPr/>
          <p:nvPr/>
        </p:nvSpPr>
        <p:spPr bwMode="auto">
          <a:xfrm>
            <a:off x="8388716" y="11416889"/>
            <a:ext cx="4534689" cy="1084805"/>
          </a:xfrm>
          <a:prstGeom prst="ellipse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780CAB-40A6-4386-BD27-4EB627826D27}"/>
              </a:ext>
            </a:extLst>
          </p:cNvPr>
          <p:cNvCxnSpPr>
            <a:cxnSpLocks/>
          </p:cNvCxnSpPr>
          <p:nvPr/>
        </p:nvCxnSpPr>
        <p:spPr>
          <a:xfrm flipV="1">
            <a:off x="8778240" y="11086756"/>
            <a:ext cx="660381" cy="9845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C6E9A6-A151-4EC2-A58E-F8CE2B0D1D0F}"/>
              </a:ext>
            </a:extLst>
          </p:cNvPr>
          <p:cNvCxnSpPr>
            <a:cxnSpLocks/>
          </p:cNvCxnSpPr>
          <p:nvPr/>
        </p:nvCxnSpPr>
        <p:spPr>
          <a:xfrm>
            <a:off x="9399850" y="11179784"/>
            <a:ext cx="1025273" cy="667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0AE191-D3F7-4C1C-AE3E-087E2763CBA6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0893BC2-1DFF-4127-A177-B2CFD2DE77B2}"/>
              </a:ext>
            </a:extLst>
          </p:cNvPr>
          <p:cNvSpPr txBox="1"/>
          <p:nvPr/>
        </p:nvSpPr>
        <p:spPr>
          <a:xfrm>
            <a:off x="13210225" y="6640926"/>
            <a:ext cx="7009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gradient : </a:t>
            </a:r>
            <a:r>
              <a:rPr lang="en-US" b="1" dirty="0"/>
              <a:t>we may want to move faster along this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/>
              <p:nvPr/>
            </p:nvSpPr>
            <p:spPr>
              <a:xfrm>
                <a:off x="24812886" y="5109267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2886" y="5109267"/>
                <a:ext cx="9662582" cy="1417055"/>
              </a:xfrm>
              <a:prstGeom prst="rect">
                <a:avLst/>
              </a:prstGeom>
              <a:blipFill>
                <a:blip r:embed="rId3"/>
                <a:stretch>
                  <a:fillRect r="-239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3EB6F0-A050-4BCF-BC71-05A8EC08979E}"/>
                  </a:ext>
                </a:extLst>
              </p:cNvPr>
              <p:cNvSpPr/>
              <p:nvPr/>
            </p:nvSpPr>
            <p:spPr>
              <a:xfrm>
                <a:off x="23774400" y="6810576"/>
                <a:ext cx="11994053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3EB6F0-A050-4BCF-BC71-05A8EC089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400" y="6810576"/>
                <a:ext cx="11994053" cy="1417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25EAA-1245-4E3D-B94E-18F2F6AEAFE7}"/>
              </a:ext>
            </a:extLst>
          </p:cNvPr>
          <p:cNvCxnSpPr>
            <a:cxnSpLocks/>
          </p:cNvCxnSpPr>
          <p:nvPr/>
        </p:nvCxnSpPr>
        <p:spPr>
          <a:xfrm flipH="1" flipV="1">
            <a:off x="32805678" y="6206746"/>
            <a:ext cx="209999" cy="388781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BCD1A-2E6D-4A8C-A3DF-07A732377F23}"/>
              </a:ext>
            </a:extLst>
          </p:cNvPr>
          <p:cNvCxnSpPr>
            <a:cxnSpLocks/>
          </p:cNvCxnSpPr>
          <p:nvPr/>
        </p:nvCxnSpPr>
        <p:spPr>
          <a:xfrm flipH="1" flipV="1">
            <a:off x="29834454" y="7999769"/>
            <a:ext cx="321291" cy="133266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ED5C00-6A20-4567-A55A-4116085D0335}"/>
              </a:ext>
            </a:extLst>
          </p:cNvPr>
          <p:cNvSpPr txBox="1"/>
          <p:nvPr/>
        </p:nvSpPr>
        <p:spPr>
          <a:xfrm>
            <a:off x="28186380" y="9332430"/>
            <a:ext cx="818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multiplication and division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AC907-D43D-41A6-96A4-21BDCC713F02}"/>
              </a:ext>
            </a:extLst>
          </p:cNvPr>
          <p:cNvSpPr txBox="1"/>
          <p:nvPr/>
        </p:nvSpPr>
        <p:spPr>
          <a:xfrm>
            <a:off x="23774400" y="12139373"/>
            <a:ext cx="11334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large t, update gets smaller and smaller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Tend to got stuck in flat plain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5116BB-77F4-45AB-B248-A4CC83D6B3E4}"/>
              </a:ext>
            </a:extLst>
          </p:cNvPr>
          <p:cNvCxnSpPr>
            <a:cxnSpLocks/>
          </p:cNvCxnSpPr>
          <p:nvPr/>
        </p:nvCxnSpPr>
        <p:spPr>
          <a:xfrm flipV="1">
            <a:off x="5826724" y="12292330"/>
            <a:ext cx="1032010" cy="5942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E0CD47-8C1E-42D0-9ABF-8991ADAFAFD4}"/>
              </a:ext>
            </a:extLst>
          </p:cNvPr>
          <p:cNvCxnSpPr>
            <a:cxnSpLocks/>
          </p:cNvCxnSpPr>
          <p:nvPr/>
        </p:nvCxnSpPr>
        <p:spPr>
          <a:xfrm flipV="1">
            <a:off x="6786573" y="12071289"/>
            <a:ext cx="962966" cy="22104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46DEB9-AA2F-4CF6-A49F-71015C9B0E90}"/>
              </a:ext>
            </a:extLst>
          </p:cNvPr>
          <p:cNvCxnSpPr>
            <a:cxnSpLocks/>
          </p:cNvCxnSpPr>
          <p:nvPr/>
        </p:nvCxnSpPr>
        <p:spPr>
          <a:xfrm flipV="1">
            <a:off x="7563768" y="11903998"/>
            <a:ext cx="664266" cy="1780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7C978-2F15-4D6D-A85A-26066DE00811}"/>
              </a:ext>
            </a:extLst>
          </p:cNvPr>
          <p:cNvCxnSpPr>
            <a:cxnSpLocks/>
          </p:cNvCxnSpPr>
          <p:nvPr/>
        </p:nvCxnSpPr>
        <p:spPr>
          <a:xfrm flipV="1">
            <a:off x="8200363" y="11910060"/>
            <a:ext cx="486437" cy="359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11E9CB-A687-4CC9-BC71-ABF49D8DD591}"/>
              </a:ext>
            </a:extLst>
          </p:cNvPr>
          <p:cNvCxnSpPr>
            <a:cxnSpLocks/>
          </p:cNvCxnSpPr>
          <p:nvPr/>
        </p:nvCxnSpPr>
        <p:spPr>
          <a:xfrm>
            <a:off x="8646512" y="11921953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E54517-9D55-4C13-822B-CD1B3F74B779}"/>
              </a:ext>
            </a:extLst>
          </p:cNvPr>
          <p:cNvCxnSpPr>
            <a:cxnSpLocks/>
          </p:cNvCxnSpPr>
          <p:nvPr/>
        </p:nvCxnSpPr>
        <p:spPr>
          <a:xfrm>
            <a:off x="9052862" y="11940698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DAACAE-F4FA-41D0-8FBF-AE9EB1AEBB90}"/>
              </a:ext>
            </a:extLst>
          </p:cNvPr>
          <p:cNvCxnSpPr>
            <a:cxnSpLocks/>
          </p:cNvCxnSpPr>
          <p:nvPr/>
        </p:nvCxnSpPr>
        <p:spPr>
          <a:xfrm>
            <a:off x="9422188" y="11940698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463A81A-4E78-4CA3-9432-6EA0EC8EB2FF}"/>
              </a:ext>
            </a:extLst>
          </p:cNvPr>
          <p:cNvCxnSpPr>
            <a:cxnSpLocks/>
          </p:cNvCxnSpPr>
          <p:nvPr/>
        </p:nvCxnSpPr>
        <p:spPr>
          <a:xfrm>
            <a:off x="9828896" y="11978711"/>
            <a:ext cx="422531" cy="606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4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 err="1"/>
              <a:t>AdaGrad</a:t>
            </a:r>
            <a:r>
              <a:rPr lang="en-US" sz="10700" dirty="0"/>
              <a:t> and </a:t>
            </a:r>
            <a:r>
              <a:rPr lang="en-US" sz="10700" dirty="0" err="1"/>
              <a:t>AdaDelta</a:t>
            </a:r>
            <a:r>
              <a:rPr lang="en-US" sz="10700" dirty="0"/>
              <a:t> : Other flavors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/>
              <p:nvPr/>
            </p:nvSpPr>
            <p:spPr>
              <a:xfrm>
                <a:off x="1867442" y="8676567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5D5AB5D-0989-4B44-B166-1CF55E4A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42" y="8676567"/>
                <a:ext cx="9662582" cy="1417055"/>
              </a:xfrm>
              <a:prstGeom prst="rect">
                <a:avLst/>
              </a:prstGeom>
              <a:blipFill>
                <a:blip r:embed="rId2"/>
                <a:stretch>
                  <a:fillRect r="-2397" b="-4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3B811C1-5478-4138-8EA9-085D50BE9352}"/>
              </a:ext>
            </a:extLst>
          </p:cNvPr>
          <p:cNvSpPr txBox="1"/>
          <p:nvPr/>
        </p:nvSpPr>
        <p:spPr>
          <a:xfrm>
            <a:off x="4856207" y="5625823"/>
            <a:ext cx="75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7A6CB3-260B-4E73-94FA-ED9AED3FACA3}"/>
              </a:ext>
            </a:extLst>
          </p:cNvPr>
          <p:cNvSpPr txBox="1"/>
          <p:nvPr/>
        </p:nvSpPr>
        <p:spPr>
          <a:xfrm>
            <a:off x="17229790" y="5572646"/>
            <a:ext cx="7540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AdaGrad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C3ECBE2-4087-4BBA-A6AD-27B3B176E5D2}"/>
                  </a:ext>
                </a:extLst>
              </p:cNvPr>
              <p:cNvSpPr/>
              <p:nvPr/>
            </p:nvSpPr>
            <p:spPr>
              <a:xfrm>
                <a:off x="15603802" y="8484632"/>
                <a:ext cx="7170489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C3ECBE2-4087-4BBA-A6AD-27B3B176E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02" y="8484632"/>
                <a:ext cx="7170489" cy="1417055"/>
              </a:xfrm>
              <a:prstGeom prst="rect">
                <a:avLst/>
              </a:prstGeom>
              <a:blipFill>
                <a:blip r:embed="rId3"/>
                <a:stretch>
                  <a:fillRect r="-3571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D534EB7-AB20-4986-8602-B29792E66270}"/>
              </a:ext>
            </a:extLst>
          </p:cNvPr>
          <p:cNvSpPr/>
          <p:nvPr/>
        </p:nvSpPr>
        <p:spPr>
          <a:xfrm>
            <a:off x="27723561" y="17521964"/>
            <a:ext cx="6485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https://arxiv.org/abs/1212.5701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2E4531-C1BB-4401-A96F-B06E4E531222}"/>
              </a:ext>
            </a:extLst>
          </p:cNvPr>
          <p:cNvSpPr txBox="1"/>
          <p:nvPr/>
        </p:nvSpPr>
        <p:spPr>
          <a:xfrm>
            <a:off x="28444043" y="5631012"/>
            <a:ext cx="4097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AdaDelta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57E1C-2207-4B2D-993C-60C41838E127}"/>
                  </a:ext>
                </a:extLst>
              </p:cNvPr>
              <p:cNvSpPr/>
              <p:nvPr/>
            </p:nvSpPr>
            <p:spPr>
              <a:xfrm>
                <a:off x="25213825" y="8368554"/>
                <a:ext cx="9662582" cy="1417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57E1C-2207-4B2D-993C-60C41838E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825" y="8368554"/>
                <a:ext cx="9662582" cy="1417055"/>
              </a:xfrm>
              <a:prstGeom prst="rect">
                <a:avLst/>
              </a:prstGeom>
              <a:blipFill>
                <a:blip r:embed="rId4"/>
                <a:stretch>
                  <a:fillRect r="-2397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DFFD6-E0C4-4E12-8C08-A7055D3ADC99}"/>
                  </a:ext>
                </a:extLst>
              </p:cNvPr>
              <p:cNvSpPr/>
              <p:nvPr/>
            </p:nvSpPr>
            <p:spPr>
              <a:xfrm>
                <a:off x="24440716" y="9968403"/>
                <a:ext cx="11719100" cy="711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]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DFFD6-E0C4-4E12-8C08-A7055D3A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716" y="9968403"/>
                <a:ext cx="11719100" cy="711835"/>
              </a:xfrm>
              <a:prstGeom prst="rect">
                <a:avLst/>
              </a:prstGeom>
              <a:blipFill>
                <a:blip r:embed="rId5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B3EB150-6C15-4B43-9C97-26E78AD33F8D}"/>
                  </a:ext>
                </a:extLst>
              </p:cNvPr>
              <p:cNvSpPr/>
              <p:nvPr/>
            </p:nvSpPr>
            <p:spPr>
              <a:xfrm>
                <a:off x="24048089" y="11194548"/>
                <a:ext cx="9783191" cy="1628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ra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B3EB150-6C15-4B43-9C97-26E78AD33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8089" y="11194548"/>
                <a:ext cx="9783191" cy="1628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9A19F2-BDE2-41CF-B687-AEA30436584D}"/>
                  </a:ext>
                </a:extLst>
              </p:cNvPr>
              <p:cNvSpPr/>
              <p:nvPr/>
            </p:nvSpPr>
            <p:spPr>
              <a:xfrm>
                <a:off x="2460620" y="10373129"/>
                <a:ext cx="8933728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89A19F2-BDE2-41CF-B687-AEA304365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620" y="10373129"/>
                <a:ext cx="8933728" cy="1073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FBBF6E5-6182-48F5-99DC-8013047F103B}"/>
                  </a:ext>
                </a:extLst>
              </p:cNvPr>
              <p:cNvSpPr/>
              <p:nvPr/>
            </p:nvSpPr>
            <p:spPr>
              <a:xfrm>
                <a:off x="14722182" y="10285461"/>
                <a:ext cx="8933728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num>
                      <m:den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𝑒𝑝𝑠𝑖𝑙𝑜𝑛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FBBF6E5-6182-48F5-99DC-8013047F1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182" y="10285461"/>
                <a:ext cx="8933728" cy="1073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2E9FA5-6055-4F6C-80D8-D185A538FDF3}"/>
              </a:ext>
            </a:extLst>
          </p:cNvPr>
          <p:cNvSpPr txBox="1"/>
          <p:nvPr/>
        </p:nvSpPr>
        <p:spPr>
          <a:xfrm>
            <a:off x="15510723" y="13125783"/>
            <a:ext cx="875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moving average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31972F-6988-411F-8615-073D1A61C81E}"/>
              </a:ext>
            </a:extLst>
          </p:cNvPr>
          <p:cNvSpPr txBox="1"/>
          <p:nvPr/>
        </p:nvSpPr>
        <p:spPr>
          <a:xfrm>
            <a:off x="25667669" y="13333098"/>
            <a:ext cx="8754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magnitude of gradient change to replace learning 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3C1D6-D54F-4121-BFC6-03C94493C4AA}"/>
              </a:ext>
            </a:extLst>
          </p:cNvPr>
          <p:cNvSpPr/>
          <p:nvPr/>
        </p:nvSpPr>
        <p:spPr>
          <a:xfrm>
            <a:off x="16694875" y="18026412"/>
            <a:ext cx="8460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https://jmlr.org/papers/v12/duchi11a.html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7C753A-7D2E-406A-9528-EF9D42CB5FA1}"/>
              </a:ext>
            </a:extLst>
          </p:cNvPr>
          <p:cNvSpPr/>
          <p:nvPr/>
        </p:nvSpPr>
        <p:spPr>
          <a:xfrm>
            <a:off x="1930396" y="17968559"/>
            <a:ext cx="14548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lecture 6 of the online course “</a:t>
            </a:r>
            <a:r>
              <a:rPr lang="en-US" sz="3600" u="sng" dirty="0">
                <a:hlinkClick r:id="rId9"/>
              </a:rPr>
              <a:t>Neural Networks for Machine Learning</a:t>
            </a:r>
            <a:r>
              <a:rPr lang="en-US" sz="3600" dirty="0"/>
              <a:t>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4456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17802</TotalTime>
  <Words>3686</Words>
  <Application>Microsoft Office PowerPoint</Application>
  <PresentationFormat>Custom</PresentationFormat>
  <Paragraphs>621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Cambria Math</vt:lpstr>
      <vt:lpstr>Georgia</vt:lpstr>
      <vt:lpstr>Inter</vt:lpstr>
      <vt:lpstr>Lucida Grande</vt:lpstr>
      <vt:lpstr>sohne</vt:lpstr>
      <vt:lpstr>Wingdings</vt:lpstr>
      <vt:lpstr>zeitung</vt:lpstr>
      <vt:lpstr>Office Theme</vt:lpstr>
      <vt:lpstr>PowerPoint Presentation</vt:lpstr>
      <vt:lpstr>Outline</vt:lpstr>
      <vt:lpstr>Gradient descent</vt:lpstr>
      <vt:lpstr>Gradient descent</vt:lpstr>
      <vt:lpstr>Gradient descent with momentum</vt:lpstr>
      <vt:lpstr>Nesterov momentum</vt:lpstr>
      <vt:lpstr>Nesterov momentum</vt:lpstr>
      <vt:lpstr>RMSProp : adaptive learning with gradient magnitude</vt:lpstr>
      <vt:lpstr>AdaGrad and AdaDelta : Other flavors</vt:lpstr>
      <vt:lpstr>RMSProp : adaptive learning with gradient magnitude</vt:lpstr>
      <vt:lpstr>ADAM, adaptive moment estimation : best of two worlds</vt:lpstr>
      <vt:lpstr>ADAM, adaptive moment estimation : best of two worlds</vt:lpstr>
      <vt:lpstr>ADAM, adaptive moment estimation : best of two worlds</vt:lpstr>
      <vt:lpstr>ADAM, adaptive moment estimation : best of two worlds</vt:lpstr>
      <vt:lpstr>First-order methods : Use gradient information</vt:lpstr>
      <vt:lpstr>Second-order optimization : Newton method</vt:lpstr>
      <vt:lpstr>Second-order optimization : Newton method</vt:lpstr>
      <vt:lpstr>Second-order optimization : Newton method</vt:lpstr>
      <vt:lpstr>Second-order optimization : Quasi-Newton Method</vt:lpstr>
      <vt:lpstr>Second-order optimization : Quasi-Newton Method</vt:lpstr>
      <vt:lpstr>Second-order optimization : BFGS method</vt:lpstr>
      <vt:lpstr>Second-order optimization : L-BFGS method</vt:lpstr>
      <vt:lpstr>Learning rate is the most important hyper-parameter</vt:lpstr>
      <vt:lpstr>Learning rate is the most important hyper-parameter</vt:lpstr>
      <vt:lpstr>Learning rate finding</vt:lpstr>
      <vt:lpstr>Find a good learning rate</vt:lpstr>
      <vt:lpstr>Learning rate annealing</vt:lpstr>
      <vt:lpstr>Learning rate annealing</vt:lpstr>
      <vt:lpstr>Learning rate annealing</vt:lpstr>
      <vt:lpstr>OneCycle LR</vt:lpstr>
      <vt:lpstr>Hyperparameter</vt:lpstr>
      <vt:lpstr>Hyperparameter tuning may matter</vt:lpstr>
      <vt:lpstr>Grid search and random search</vt:lpstr>
      <vt:lpstr>Corse-to-fine search</vt:lpstr>
      <vt:lpstr>Successive elimination</vt:lpstr>
      <vt:lpstr>Sometimes we can risk to loss good candidate configuration</vt:lpstr>
      <vt:lpstr>Hyper-band : successive elimination with searching over n, given total resource  </vt:lpstr>
      <vt:lpstr>Hyper-band : successive elimination with searching over n, given total resource  </vt:lpstr>
      <vt:lpstr>Bayesian hyperparameter optimization</vt:lpstr>
      <vt:lpstr>Bayesian hyperparameter optimization</vt:lpstr>
      <vt:lpstr>Implementation can be complicated</vt:lpstr>
      <vt:lpstr>Set up training with Bias, variance, hyperparameter tuning in mind</vt:lpstr>
      <vt:lpstr>Estimate Bias and variance</vt:lpstr>
      <vt:lpstr>Can we tune hyper parameter on test set?</vt:lpstr>
      <vt:lpstr>Train, Dev and Test</vt:lpstr>
      <vt:lpstr>Use Train, Dev and Test sets</vt:lpstr>
      <vt:lpstr>Use Train, Dev and Test sets</vt:lpstr>
      <vt:lpstr>Remedies</vt:lpstr>
      <vt:lpstr>Remedies</vt:lpstr>
      <vt:lpstr>Remedies</vt:lpstr>
      <vt:lpstr>Train, Dev and Test Split</vt:lpstr>
      <vt:lpstr>Cross-validation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2508</cp:revision>
  <dcterms:created xsi:type="dcterms:W3CDTF">2010-08-11T18:35:55Z</dcterms:created>
  <dcterms:modified xsi:type="dcterms:W3CDTF">2021-10-06T01:05:34Z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